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36" r:id="rId2"/>
    <p:sldId id="437" r:id="rId3"/>
    <p:sldId id="454" r:id="rId4"/>
    <p:sldId id="460" r:id="rId5"/>
    <p:sldId id="459" r:id="rId6"/>
    <p:sldId id="462" r:id="rId7"/>
    <p:sldId id="444" r:id="rId8"/>
    <p:sldId id="445" r:id="rId9"/>
    <p:sldId id="455" r:id="rId10"/>
    <p:sldId id="457" r:id="rId11"/>
    <p:sldId id="456" r:id="rId12"/>
    <p:sldId id="446" r:id="rId13"/>
    <p:sldId id="449" r:id="rId14"/>
    <p:sldId id="450" r:id="rId15"/>
    <p:sldId id="448" r:id="rId16"/>
    <p:sldId id="451" r:id="rId17"/>
    <p:sldId id="452" r:id="rId18"/>
    <p:sldId id="453" r:id="rId19"/>
    <p:sldId id="442" r:id="rId20"/>
    <p:sldId id="458" r:id="rId21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landersArtSans-Regular" panose="00000500000000000000" pitchFamily="2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FlandersArtSerif-Regular" panose="00000500000000000000" pitchFamily="2" charset="0"/>
      <p:regular r:id="rId31"/>
    </p:embeddedFont>
    <p:embeddedFont>
      <p:font typeface="FlandersArtSans-Bold" panose="00000800000000000000" pitchFamily="2" charset="0"/>
      <p:bold r:id="rId32"/>
    </p:embeddedFont>
    <p:embeddedFont>
      <p:font typeface="FlandersArtSans-Medium" panose="00000600000000000000" pitchFamily="2" charset="0"/>
      <p:regular r:id="rId33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Sam Millet" initials=" Sa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3854"/>
    <a:srgbClr val="D53E5E"/>
    <a:srgbClr val="5283BE"/>
    <a:srgbClr val="608DC4"/>
    <a:srgbClr val="689CDA"/>
    <a:srgbClr val="B2CCEC"/>
    <a:srgbClr val="88A9D2"/>
    <a:srgbClr val="A1BBDB"/>
    <a:srgbClr val="82A5D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1522" autoAdjust="0"/>
  </p:normalViewPr>
  <p:slideViewPr>
    <p:cSldViewPr>
      <p:cViewPr varScale="1">
        <p:scale>
          <a:sx n="51" d="100"/>
          <a:sy n="51" d="100"/>
        </p:scale>
        <p:origin x="48" y="4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24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Statistics\WP1\Data%20microsilages%20WP1_19020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WP1\inkuilproef%20KUILLEG%202018%20ruwe%20data%20en%20tabellen_zonder%20fouten_19032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WP1\inkuilproef%20KUILLEG%202018%20ruwe%20data%20en%20tabellen_zonder%20fouten_19032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Statistics\WP1\Data%20microsilages%20WP1_19020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Statistics\WP1\Data%20microsilages%20WP1_19020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Statistics\WP1\Data%20microsilages%20WP1_19020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ralourenco\Documents\Projects\Bio-onderzoek%20DLV\KUILLEG_2017-2020\Statistics\WP1\Data%20microsilages%20WP1_190208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Statistics\WP1\Data%20microsilages%20WP1_19020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WP1\inkuilproef%20KUILLEG%202018%20ruwe%20data%20en%20tabellen_zonder%20fouten_19032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WP1\inkuilproef%20KUILLEG%202018%20ruwe%20data%20en%20tabellen_zonder%20fouten_19032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lourenco\Documents\Projects\Bio-onderzoek%20DLV\KUILLEG_2017-2020\WP1\inkuilproef%20KUILLEG%202018%20ruwe%20data%20en%20tabellen_zonder%20fouten_19032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EA-4263-A5FE-EA4AFE68EA3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EA-4263-A5FE-EA4AFE68EA3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EA-4263-A5FE-EA4AFE68EA3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EA-4263-A5FE-EA4AFE68EA30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EA-4263-A5FE-EA4AFE68EA30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EA-4263-A5FE-EA4AFE68EA30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7EA-4263-A5FE-EA4AFE68EA30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7EA-4263-A5FE-EA4AFE68EA30}"/>
              </c:ext>
            </c:extLst>
          </c:dPt>
          <c:cat>
            <c:strRef>
              <c:f>Sheet1!$M$29:$M$36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(Sheet1!$J$2,Sheet1!$J$5,Sheet1!$J$8,Sheet1!$J$11,Sheet1!$J$14,Sheet1!$J$17,Sheet1!$J$20,Sheet1!$J$23)</c:f>
              <c:numCache>
                <c:formatCode>General</c:formatCode>
                <c:ptCount val="8"/>
                <c:pt idx="0">
                  <c:v>750</c:v>
                </c:pt>
                <c:pt idx="1">
                  <c:v>747</c:v>
                </c:pt>
                <c:pt idx="2">
                  <c:v>731</c:v>
                </c:pt>
                <c:pt idx="3">
                  <c:v>735</c:v>
                </c:pt>
                <c:pt idx="4">
                  <c:v>744</c:v>
                </c:pt>
                <c:pt idx="5">
                  <c:v>718</c:v>
                </c:pt>
                <c:pt idx="6">
                  <c:v>735</c:v>
                </c:pt>
                <c:pt idx="7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EA-4263-A5FE-EA4AFE68EA30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27EA-4263-A5FE-EA4AFE68EA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27EA-4263-A5FE-EA4AFE68EA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27EA-4263-A5FE-EA4AFE68EA3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27EA-4263-A5FE-EA4AFE68EA3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27EA-4263-A5FE-EA4AFE68EA3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27EA-4263-A5FE-EA4AFE68EA3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27EA-4263-A5FE-EA4AFE68EA3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27EA-4263-A5FE-EA4AFE68EA30}"/>
              </c:ext>
            </c:extLst>
          </c:dPt>
          <c:cat>
            <c:strRef>
              <c:f>Sheet1!$M$29:$M$36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(Sheet1!$J$3,Sheet1!$J$6,Sheet1!$J$9,Sheet1!$J$12,Sheet1!$J$15,Sheet1!$J$18,Sheet1!$J$21,Sheet1!$J$24)</c:f>
              <c:numCache>
                <c:formatCode>General</c:formatCode>
                <c:ptCount val="8"/>
                <c:pt idx="0">
                  <c:v>760</c:v>
                </c:pt>
                <c:pt idx="1">
                  <c:v>757</c:v>
                </c:pt>
                <c:pt idx="2">
                  <c:v>730</c:v>
                </c:pt>
                <c:pt idx="3">
                  <c:v>739</c:v>
                </c:pt>
                <c:pt idx="4">
                  <c:v>754</c:v>
                </c:pt>
                <c:pt idx="5">
                  <c:v>730</c:v>
                </c:pt>
                <c:pt idx="6">
                  <c:v>745</c:v>
                </c:pt>
                <c:pt idx="7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27EA-4263-A5FE-EA4AFE68EA30}"/>
            </c:ext>
          </c:extLst>
        </c:ser>
        <c:ser>
          <c:idx val="4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27EA-4263-A5FE-EA4AFE68EA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27EA-4263-A5FE-EA4AFE68EA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27EA-4263-A5FE-EA4AFE68EA3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27EA-4263-A5FE-EA4AFE68EA3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27EA-4263-A5FE-EA4AFE68EA3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27EA-4263-A5FE-EA4AFE68EA3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27EA-4263-A5FE-EA4AFE68EA3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27EA-4263-A5FE-EA4AFE68EA30}"/>
              </c:ext>
            </c:extLst>
          </c:dPt>
          <c:cat>
            <c:strRef>
              <c:f>Sheet1!$M$29:$M$36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(Sheet1!$J$4,Sheet1!$J$7,Sheet1!$J$10,Sheet1!$J$13,Sheet1!$J$16,Sheet1!$J$19,Sheet1!$J$22,Sheet1!$J$25)</c:f>
              <c:numCache>
                <c:formatCode>General</c:formatCode>
                <c:ptCount val="8"/>
                <c:pt idx="0">
                  <c:v>759</c:v>
                </c:pt>
                <c:pt idx="1">
                  <c:v>752</c:v>
                </c:pt>
                <c:pt idx="2">
                  <c:v>738</c:v>
                </c:pt>
                <c:pt idx="3">
                  <c:v>729</c:v>
                </c:pt>
                <c:pt idx="4">
                  <c:v>751</c:v>
                </c:pt>
                <c:pt idx="5">
                  <c:v>724</c:v>
                </c:pt>
                <c:pt idx="6">
                  <c:v>740</c:v>
                </c:pt>
                <c:pt idx="7">
                  <c:v>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27EA-4263-A5FE-EA4AFE68E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2646128"/>
        <c:axId val="492640880"/>
      </c:barChart>
      <c:lineChart>
        <c:grouping val="standard"/>
        <c:varyColors val="0"/>
        <c:ser>
          <c:idx val="0"/>
          <c:order val="3"/>
          <c:tx>
            <c:v>pH</c:v>
          </c:tx>
          <c:spPr>
            <a:ln w="28575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Sheet1!$M$29:$M$36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Sheet1!$N$29:$N$36</c:f>
              <c:numCache>
                <c:formatCode>0.00</c:formatCode>
                <c:ptCount val="8"/>
                <c:pt idx="0" formatCode="General">
                  <c:v>5.01</c:v>
                </c:pt>
                <c:pt idx="1">
                  <c:v>4.82</c:v>
                </c:pt>
                <c:pt idx="2">
                  <c:v>5</c:v>
                </c:pt>
                <c:pt idx="3">
                  <c:v>4.78</c:v>
                </c:pt>
                <c:pt idx="4">
                  <c:v>4.8899999999999997</c:v>
                </c:pt>
                <c:pt idx="5">
                  <c:v>4.76</c:v>
                </c:pt>
                <c:pt idx="6">
                  <c:v>4.82</c:v>
                </c:pt>
                <c:pt idx="7">
                  <c:v>4.1433333333333335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27EA-4263-A5FE-EA4AFE68E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2643832"/>
        <c:axId val="492645472"/>
      </c:lineChart>
      <c:catAx>
        <c:axId val="49264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92640880"/>
        <c:crosses val="autoZero"/>
        <c:auto val="1"/>
        <c:lblAlgn val="ctr"/>
        <c:lblOffset val="100"/>
        <c:noMultiLvlLbl val="0"/>
      </c:catAx>
      <c:valAx>
        <c:axId val="4926408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landersArtSerif-Regular" panose="00000500000000000000" pitchFamily="2" charset="0"/>
                    <a:ea typeface="+mn-ea"/>
                    <a:cs typeface="+mn-cs"/>
                  </a:defRPr>
                </a:pPr>
                <a:r>
                  <a:rPr lang="en-US" sz="1800" dirty="0" smtClean="0">
                    <a:latin typeface="FlandersArtSerif-Regular" panose="00000500000000000000" pitchFamily="2" charset="0"/>
                  </a:rPr>
                  <a:t>DS (g/kg VS)</a:t>
                </a:r>
                <a:endParaRPr lang="en-US" sz="1800" dirty="0">
                  <a:latin typeface="FlandersArtSerif-Regular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92646128"/>
        <c:crosses val="autoZero"/>
        <c:crossBetween val="between"/>
      </c:valAx>
      <c:valAx>
        <c:axId val="4926454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landersArtSerif-Regular" panose="00000500000000000000" pitchFamily="2" charset="0"/>
                    <a:ea typeface="+mn-ea"/>
                    <a:cs typeface="+mn-cs"/>
                  </a:defRPr>
                </a:pPr>
                <a:r>
                  <a:rPr lang="en-US" sz="1800" dirty="0" smtClean="0">
                    <a:latin typeface="FlandersArtSerif-Regular" panose="00000500000000000000" pitchFamily="2" charset="0"/>
                  </a:rPr>
                  <a:t>pH</a:t>
                </a:r>
                <a:endParaRPr lang="en-US" sz="1800" dirty="0">
                  <a:latin typeface="FlandersArtSerif-Regular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92643832"/>
        <c:crosses val="max"/>
        <c:crossBetween val="between"/>
      </c:valAx>
      <c:catAx>
        <c:axId val="492643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2645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landersArtSerif-Regular" panose="00000500000000000000" pitchFamily="2" charset="0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Zetmeel </a:t>
            </a:r>
            <a:r>
              <a:rPr lang="en-US" sz="160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(g/kg DS)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Sheet1!$T$2:$T$9</c:f>
              <c:numCache>
                <c:formatCode>General</c:formatCode>
                <c:ptCount val="8"/>
                <c:pt idx="0">
                  <c:v>440</c:v>
                </c:pt>
                <c:pt idx="1">
                  <c:v>441</c:v>
                </c:pt>
                <c:pt idx="2">
                  <c:v>457</c:v>
                </c:pt>
                <c:pt idx="3">
                  <c:v>488</c:v>
                </c:pt>
                <c:pt idx="4">
                  <c:v>467</c:v>
                </c:pt>
                <c:pt idx="5">
                  <c:v>441</c:v>
                </c:pt>
                <c:pt idx="6">
                  <c:v>441</c:v>
                </c:pt>
                <c:pt idx="7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3-4939-B957-1683A3E3129C}"/>
            </c:ext>
          </c:extLst>
        </c:ser>
        <c:ser>
          <c:idx val="3"/>
          <c:order val="1"/>
          <c:tx>
            <c:v>MZB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Sheet1!$T$10:$T$17</c:f>
              <c:numCache>
                <c:formatCode>General</c:formatCode>
                <c:ptCount val="8"/>
                <c:pt idx="0">
                  <c:v>452</c:v>
                </c:pt>
                <c:pt idx="1">
                  <c:v>430</c:v>
                </c:pt>
                <c:pt idx="2">
                  <c:v>456</c:v>
                </c:pt>
                <c:pt idx="3">
                  <c:v>468</c:v>
                </c:pt>
                <c:pt idx="4">
                  <c:v>457</c:v>
                </c:pt>
                <c:pt idx="5">
                  <c:v>455</c:v>
                </c:pt>
                <c:pt idx="6">
                  <c:v>451</c:v>
                </c:pt>
                <c:pt idx="7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F3-4939-B957-1683A3E3129C}"/>
            </c:ext>
          </c:extLst>
        </c:ser>
        <c:ser>
          <c:idx val="1"/>
          <c:order val="2"/>
          <c:tx>
            <c:v>OZ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Sheet1!$T$18:$T$25</c:f>
              <c:numCache>
                <c:formatCode>General</c:formatCode>
                <c:ptCount val="8"/>
                <c:pt idx="0">
                  <c:v>384</c:v>
                </c:pt>
                <c:pt idx="1">
                  <c:v>429</c:v>
                </c:pt>
                <c:pt idx="2">
                  <c:v>413</c:v>
                </c:pt>
                <c:pt idx="3">
                  <c:v>445</c:v>
                </c:pt>
                <c:pt idx="4">
                  <c:v>466</c:v>
                </c:pt>
                <c:pt idx="5">
                  <c:v>413</c:v>
                </c:pt>
                <c:pt idx="6">
                  <c:v>445</c:v>
                </c:pt>
                <c:pt idx="7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F3-4939-B957-1683A3E31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69424"/>
        <c:axId val="469072704"/>
      </c:barChart>
      <c:catAx>
        <c:axId val="46906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72704"/>
        <c:crosses val="autoZero"/>
        <c:auto val="1"/>
        <c:lblAlgn val="ctr"/>
        <c:lblOffset val="100"/>
        <c:noMultiLvlLbl val="0"/>
      </c:catAx>
      <c:valAx>
        <c:axId val="46907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Suikers </a:t>
            </a:r>
            <a:r>
              <a:rPr lang="en-US" sz="160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(g/kg DS)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Sheet1!$U$2:$U$9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9.6</c:v>
                </c:pt>
                <c:pt idx="4">
                  <c:v>5.76</c:v>
                </c:pt>
                <c:pt idx="5">
                  <c:v>7.66</c:v>
                </c:pt>
                <c:pt idx="6">
                  <c:v>9.6</c:v>
                </c:pt>
                <c:pt idx="7">
                  <c:v>19.2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8-4525-87B8-A05C8EC3334D}"/>
            </c:ext>
          </c:extLst>
        </c:ser>
        <c:ser>
          <c:idx val="3"/>
          <c:order val="1"/>
          <c:tx>
            <c:v>MZB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Sheet1!$U$10:$U$17</c:f>
              <c:numCache>
                <c:formatCode>General</c:formatCode>
                <c:ptCount val="8"/>
                <c:pt idx="0">
                  <c:v>7.67</c:v>
                </c:pt>
                <c:pt idx="1">
                  <c:v>0</c:v>
                </c:pt>
                <c:pt idx="2">
                  <c:v>0</c:v>
                </c:pt>
                <c:pt idx="3">
                  <c:v>25</c:v>
                </c:pt>
                <c:pt idx="4">
                  <c:v>5.76</c:v>
                </c:pt>
                <c:pt idx="5">
                  <c:v>7.69</c:v>
                </c:pt>
                <c:pt idx="6">
                  <c:v>0</c:v>
                </c:pt>
                <c:pt idx="7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68-4525-87B8-A05C8EC3334D}"/>
            </c:ext>
          </c:extLst>
        </c:ser>
        <c:ser>
          <c:idx val="1"/>
          <c:order val="2"/>
          <c:tx>
            <c:v>OZ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Sheet1!$U$18:$U$25</c:f>
              <c:numCache>
                <c:formatCode>General</c:formatCode>
                <c:ptCount val="8"/>
                <c:pt idx="0">
                  <c:v>26.9</c:v>
                </c:pt>
                <c:pt idx="1">
                  <c:v>24.9</c:v>
                </c:pt>
                <c:pt idx="2">
                  <c:v>26.9</c:v>
                </c:pt>
                <c:pt idx="3">
                  <c:v>24.9</c:v>
                </c:pt>
                <c:pt idx="4">
                  <c:v>24.9</c:v>
                </c:pt>
                <c:pt idx="5">
                  <c:v>23</c:v>
                </c:pt>
                <c:pt idx="6">
                  <c:v>32.6</c:v>
                </c:pt>
                <c:pt idx="7">
                  <c:v>34.4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68-4525-87B8-A05C8EC33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69424"/>
        <c:axId val="469072704"/>
      </c:barChart>
      <c:catAx>
        <c:axId val="46906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72704"/>
        <c:crosses val="autoZero"/>
        <c:auto val="1"/>
        <c:lblAlgn val="ctr"/>
        <c:lblOffset val="100"/>
        <c:noMultiLvlLbl val="0"/>
      </c:catAx>
      <c:valAx>
        <c:axId val="469072704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 dirty="0" err="1" smtClean="0">
                <a:latin typeface="FlandersArtSans-Regular" panose="00000500000000000000" pitchFamily="2" charset="0"/>
              </a:rPr>
              <a:t>Ammoniakfractie</a:t>
            </a:r>
            <a:r>
              <a:rPr lang="en-US" sz="1600" dirty="0" smtClean="0">
                <a:latin typeface="FlandersArtSans-Regular" panose="00000500000000000000" pitchFamily="2" charset="0"/>
              </a:rPr>
              <a:t> </a:t>
            </a:r>
            <a:r>
              <a:rPr lang="en-US" sz="1600" dirty="0">
                <a:latin typeface="FlandersArtSans-Regular" panose="00000500000000000000" pitchFamily="2" charset="0"/>
              </a:rPr>
              <a:t>(g/100g N)</a:t>
            </a:r>
          </a:p>
        </c:rich>
      </c:tx>
      <c:layout>
        <c:manualLayout>
          <c:xMode val="edge"/>
          <c:yMode val="edge"/>
          <c:x val="0.17524948689709421"/>
          <c:y val="1.0087291507900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(Sheet1!$Q$2,Sheet1!$Q$5,Sheet1!$Q$8,Sheet1!$Q$11,Sheet1!$Q$14,Sheet1!$Q$17,Sheet1!$Q$20,Sheet1!$Q$23)</c:f>
              <c:numCache>
                <c:formatCode>General</c:formatCode>
                <c:ptCount val="8"/>
                <c:pt idx="0">
                  <c:v>1.17</c:v>
                </c:pt>
                <c:pt idx="1">
                  <c:v>1.4</c:v>
                </c:pt>
                <c:pt idx="2">
                  <c:v>1.57</c:v>
                </c:pt>
                <c:pt idx="3">
                  <c:v>2.1</c:v>
                </c:pt>
                <c:pt idx="4">
                  <c:v>1.33</c:v>
                </c:pt>
                <c:pt idx="5">
                  <c:v>3.17</c:v>
                </c:pt>
                <c:pt idx="6">
                  <c:v>2.1</c:v>
                </c:pt>
                <c:pt idx="7">
                  <c:v>4.67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6-4824-9375-F1D71783BAEB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val>
            <c:numRef>
              <c:f>(Sheet1!$Q$3,Sheet1!$Q$6,Sheet1!$Q$9,Sheet1!$Q$12,Sheet1!$Q$15,Sheet1!$Q$18,Sheet1!$Q$21,Sheet1!$Q$24)</c:f>
              <c:numCache>
                <c:formatCode>General</c:formatCode>
                <c:ptCount val="8"/>
                <c:pt idx="0">
                  <c:v>0.6</c:v>
                </c:pt>
                <c:pt idx="1">
                  <c:v>1.17</c:v>
                </c:pt>
                <c:pt idx="2">
                  <c:v>0.56999999999999995</c:v>
                </c:pt>
                <c:pt idx="3">
                  <c:v>0.83</c:v>
                </c:pt>
                <c:pt idx="4">
                  <c:v>0.4</c:v>
                </c:pt>
                <c:pt idx="5">
                  <c:v>0.7</c:v>
                </c:pt>
                <c:pt idx="6">
                  <c:v>0.53</c:v>
                </c:pt>
                <c:pt idx="7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6-4824-9375-F1D71783BAEB}"/>
            </c:ext>
          </c:extLst>
        </c:ser>
        <c:ser>
          <c:idx val="6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val>
            <c:numRef>
              <c:f>(Sheet1!$Q$4,Sheet1!$Q$7,Sheet1!$Q$10,Sheet1!$Q$13,Sheet1!$Q$16,Sheet1!$Q$19,Sheet1!$Q$22,Sheet1!$Q$25)</c:f>
              <c:numCache>
                <c:formatCode>General</c:formatCode>
                <c:ptCount val="8"/>
                <c:pt idx="0">
                  <c:v>1.8</c:v>
                </c:pt>
                <c:pt idx="1">
                  <c:v>1.87</c:v>
                </c:pt>
                <c:pt idx="2">
                  <c:v>2.0699999999999998</c:v>
                </c:pt>
                <c:pt idx="3">
                  <c:v>3.07</c:v>
                </c:pt>
                <c:pt idx="4">
                  <c:v>1.87</c:v>
                </c:pt>
                <c:pt idx="5">
                  <c:v>2.9</c:v>
                </c:pt>
                <c:pt idx="6">
                  <c:v>1.67</c:v>
                </c:pt>
                <c:pt idx="7">
                  <c:v>4.7300000000000004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E6-4824-9375-F1D71783B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547088"/>
        <c:axId val="9546432"/>
      </c:barChart>
      <c:catAx>
        <c:axId val="954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6432"/>
        <c:crosses val="autoZero"/>
        <c:auto val="1"/>
        <c:lblAlgn val="ctr"/>
        <c:lblOffset val="100"/>
        <c:noMultiLvlLbl val="0"/>
      </c:catAx>
      <c:valAx>
        <c:axId val="95464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70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>
                <a:latin typeface="FlandersArtSans-Regular" panose="00000500000000000000" pitchFamily="2" charset="0"/>
              </a:rPr>
              <a:t>Ethanol (g/kg 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(Sheet1!$W$2,Sheet1!$W$5,Sheet1!$W$8,Sheet1!$W$11,Sheet1!$W$14,Sheet1!$W$17,Sheet1!$W$20,Sheet1!$W$23)</c:f>
              <c:numCache>
                <c:formatCode>General</c:formatCode>
                <c:ptCount val="8"/>
                <c:pt idx="0">
                  <c:v>11.74</c:v>
                </c:pt>
                <c:pt idx="1">
                  <c:v>7.57</c:v>
                </c:pt>
                <c:pt idx="2">
                  <c:v>6.66</c:v>
                </c:pt>
                <c:pt idx="3">
                  <c:v>8.9499999999999993</c:v>
                </c:pt>
                <c:pt idx="4">
                  <c:v>10.08</c:v>
                </c:pt>
                <c:pt idx="5">
                  <c:v>7.7</c:v>
                </c:pt>
                <c:pt idx="6">
                  <c:v>6.8</c:v>
                </c:pt>
                <c:pt idx="7">
                  <c:v>5.18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98-44EF-B202-5D2FBF5D7AE6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(Sheet1!$W$3,Sheet1!$W$6,Sheet1!$W$9,Sheet1!$W$12,Sheet1!$W$15,Sheet1!$W$18,Sheet1!$W$21,Sheet1!$W$24)</c:f>
              <c:numCache>
                <c:formatCode>General</c:formatCode>
                <c:ptCount val="8"/>
                <c:pt idx="0">
                  <c:v>0.52</c:v>
                </c:pt>
                <c:pt idx="1">
                  <c:v>1.04</c:v>
                </c:pt>
                <c:pt idx="2">
                  <c:v>1.08</c:v>
                </c:pt>
                <c:pt idx="3">
                  <c:v>1.6</c:v>
                </c:pt>
                <c:pt idx="4">
                  <c:v>1.05</c:v>
                </c:pt>
                <c:pt idx="5">
                  <c:v>0.9</c:v>
                </c:pt>
                <c:pt idx="6">
                  <c:v>1.06</c:v>
                </c:pt>
                <c:pt idx="7">
                  <c:v>2.85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98-44EF-B202-5D2FBF5D7AE6}"/>
            </c:ext>
          </c:extLst>
        </c:ser>
        <c:ser>
          <c:idx val="6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(Sheet1!$W$4,Sheet1!$W$7,Sheet1!$W$10,Sheet1!$W$13,Sheet1!$W$16,Sheet1!$W$19,Sheet1!$W$22,Sheet1!$W$25)</c:f>
              <c:numCache>
                <c:formatCode>General</c:formatCode>
                <c:ptCount val="8"/>
                <c:pt idx="0">
                  <c:v>3.99</c:v>
                </c:pt>
                <c:pt idx="1">
                  <c:v>4.2</c:v>
                </c:pt>
                <c:pt idx="2">
                  <c:v>5.16</c:v>
                </c:pt>
                <c:pt idx="3">
                  <c:v>4.6900000000000004</c:v>
                </c:pt>
                <c:pt idx="4">
                  <c:v>6.66</c:v>
                </c:pt>
                <c:pt idx="5">
                  <c:v>6.36</c:v>
                </c:pt>
                <c:pt idx="6">
                  <c:v>3.38</c:v>
                </c:pt>
                <c:pt idx="7">
                  <c:v>5.03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8-44EF-B202-5D2FBF5D7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547088"/>
        <c:axId val="9546432"/>
      </c:barChart>
      <c:catAx>
        <c:axId val="954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6432"/>
        <c:crosses val="autoZero"/>
        <c:auto val="1"/>
        <c:lblAlgn val="ctr"/>
        <c:lblOffset val="100"/>
        <c:noMultiLvlLbl val="0"/>
      </c:catAx>
      <c:valAx>
        <c:axId val="95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 dirty="0" err="1">
                <a:latin typeface="FlandersArtSans-Regular" panose="00000500000000000000" pitchFamily="2" charset="0"/>
              </a:rPr>
              <a:t>Melkzuur</a:t>
            </a:r>
            <a:r>
              <a:rPr lang="en-US" sz="1600" dirty="0">
                <a:latin typeface="FlandersArtSans-Regular" panose="00000500000000000000" pitchFamily="2" charset="0"/>
              </a:rPr>
              <a:t> (g/kg </a:t>
            </a:r>
            <a:r>
              <a:rPr lang="en-US" sz="1600" dirty="0" smtClean="0">
                <a:latin typeface="FlandersArtSans-Regular" panose="00000500000000000000" pitchFamily="2" charset="0"/>
              </a:rPr>
              <a:t>VS</a:t>
            </a:r>
            <a:r>
              <a:rPr lang="en-US" sz="1600" dirty="0">
                <a:latin typeface="FlandersArtSans-Regular" panose="00000500000000000000" pitchFamily="2" charset="0"/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(Sheet1!$T$2,Sheet1!$T$5,Sheet1!$T$8,Sheet1!$T$11,Sheet1!$T$14,Sheet1!$T$17,Sheet1!$T$20,Sheet1!$T$23)</c:f>
              <c:numCache>
                <c:formatCode>0.00</c:formatCode>
                <c:ptCount val="8"/>
                <c:pt idx="0" formatCode="General">
                  <c:v>19.84</c:v>
                </c:pt>
                <c:pt idx="1">
                  <c:v>14.752342704149934</c:v>
                </c:pt>
                <c:pt idx="2">
                  <c:v>13.201094391244871</c:v>
                </c:pt>
                <c:pt idx="3">
                  <c:v>23.197278911564627</c:v>
                </c:pt>
                <c:pt idx="4">
                  <c:v>23.79032258064516</c:v>
                </c:pt>
                <c:pt idx="5">
                  <c:v>25.877437325905291</c:v>
                </c:pt>
                <c:pt idx="6">
                  <c:v>29.496598639455783</c:v>
                </c:pt>
                <c:pt idx="7">
                  <c:v>55.937007874015748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E-4CB9-909A-4351A32525E9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val>
            <c:numRef>
              <c:f>(Sheet1!$T$3,Sheet1!$T$6,Sheet1!$T$9,Sheet1!$T$12,Sheet1!$T$15,Sheet1!$T$18,Sheet1!$T$21,Sheet1!$T$24)</c:f>
              <c:numCache>
                <c:formatCode>0.00</c:formatCode>
                <c:ptCount val="8"/>
                <c:pt idx="0">
                  <c:v>1.4342105263157894</c:v>
                </c:pt>
                <c:pt idx="1">
                  <c:v>0.52840158520475566</c:v>
                </c:pt>
                <c:pt idx="2">
                  <c:v>0</c:v>
                </c:pt>
                <c:pt idx="3">
                  <c:v>0</c:v>
                </c:pt>
                <c:pt idx="4">
                  <c:v>3.169761273209549</c:v>
                </c:pt>
                <c:pt idx="5">
                  <c:v>0</c:v>
                </c:pt>
                <c:pt idx="6">
                  <c:v>1.5033557046979866</c:v>
                </c:pt>
                <c:pt idx="7">
                  <c:v>25.579598145285935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E-4CB9-909A-4351A32525E9}"/>
            </c:ext>
          </c:extLst>
        </c:ser>
        <c:ser>
          <c:idx val="6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val>
            <c:numRef>
              <c:f>(Sheet1!$T$4,Sheet1!$T$7,Sheet1!$T$10,Sheet1!$T$13,Sheet1!$T$16,Sheet1!$T$19,Sheet1!$T$22,Sheet1!$T$25)</c:f>
              <c:numCache>
                <c:formatCode>0.00</c:formatCode>
                <c:ptCount val="8"/>
                <c:pt idx="0">
                  <c:v>42.845849802371546</c:v>
                </c:pt>
                <c:pt idx="1">
                  <c:v>39.481382978723403</c:v>
                </c:pt>
                <c:pt idx="2">
                  <c:v>30.284552845528456</c:v>
                </c:pt>
                <c:pt idx="3">
                  <c:v>46.460905349794238</c:v>
                </c:pt>
                <c:pt idx="4">
                  <c:v>43.515312916111853</c:v>
                </c:pt>
                <c:pt idx="5">
                  <c:v>30.013812154696133</c:v>
                </c:pt>
                <c:pt idx="6">
                  <c:v>38.5</c:v>
                </c:pt>
                <c:pt idx="7">
                  <c:v>54.418960244648318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E-4CB9-909A-4351A3252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547088"/>
        <c:axId val="9546432"/>
      </c:barChart>
      <c:catAx>
        <c:axId val="954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6432"/>
        <c:crosses val="autoZero"/>
        <c:auto val="1"/>
        <c:lblAlgn val="ctr"/>
        <c:lblOffset val="100"/>
        <c:noMultiLvlLbl val="0"/>
      </c:catAx>
      <c:valAx>
        <c:axId val="95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954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defRPr>
            </a:pPr>
            <a:r>
              <a:rPr lang="en-US" sz="1600" b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Vicine (g/kg DS)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6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(Sheet1!$G$2,Sheet1!$G$5,Sheet1!$G$8,Sheet1!$G$11,Sheet1!$G$14,Sheet1!$G$17,Sheet1!$G$20,Sheet1!$G$23)</c:f>
              <c:numCache>
                <c:formatCode>0.00</c:formatCode>
                <c:ptCount val="8"/>
                <c:pt idx="0">
                  <c:v>3.9355284299999997</c:v>
                </c:pt>
                <c:pt idx="1">
                  <c:v>4.4061697999999998</c:v>
                </c:pt>
                <c:pt idx="2">
                  <c:v>3.41951692</c:v>
                </c:pt>
                <c:pt idx="3">
                  <c:v>2.4782148900000003</c:v>
                </c:pt>
                <c:pt idx="4">
                  <c:v>0.33473865000000003</c:v>
                </c:pt>
                <c:pt idx="5">
                  <c:v>2.8170701500000002</c:v>
                </c:pt>
                <c:pt idx="6">
                  <c:v>0.48740618000000002</c:v>
                </c:pt>
                <c:pt idx="7">
                  <c:v>2.3529867900000001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8C-492F-A2C1-2622F5387DEA}"/>
            </c:ext>
          </c:extLst>
        </c:ser>
        <c:ser>
          <c:idx val="7"/>
          <c:order val="1"/>
          <c:spPr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solidFill>
                <a:srgbClr val="92D050"/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(Sheet1!$K$2,Sheet1!$K$5,Sheet1!$K$8,Sheet1!$K$11,Sheet1!$K$14,Sheet1!$K$17,Sheet1!$K$20,Sheet1!$K$23)</c:f>
              <c:numCache>
                <c:formatCode>0.00</c:formatCode>
                <c:ptCount val="8"/>
                <c:pt idx="0">
                  <c:v>1.9477211400000001</c:v>
                </c:pt>
                <c:pt idx="1">
                  <c:v>2.2240510949999996</c:v>
                </c:pt>
                <c:pt idx="2">
                  <c:v>1.6481600000000001</c:v>
                </c:pt>
                <c:pt idx="3">
                  <c:v>1.2606258499999998</c:v>
                </c:pt>
                <c:pt idx="4">
                  <c:v>0.10823187999999999</c:v>
                </c:pt>
                <c:pt idx="5">
                  <c:v>0.59805645499999993</c:v>
                </c:pt>
                <c:pt idx="6">
                  <c:v>0.36950507500000002</c:v>
                </c:pt>
                <c:pt idx="7">
                  <c:v>8.0373394999999986E-2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8C-492F-A2C1-2622F5387DEA}"/>
            </c:ext>
          </c:extLst>
        </c:ser>
        <c:ser>
          <c:idx val="8"/>
          <c:order val="2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(Sheet1!$G$3,Sheet1!$G$6,Sheet1!$G$9,Sheet1!$G$12,Sheet1!$G$15,Sheet1!$G$18,Sheet1!$G$21,Sheet1!$G$24)</c:f>
              <c:numCache>
                <c:formatCode>0.00</c:formatCode>
                <c:ptCount val="8"/>
                <c:pt idx="0">
                  <c:v>3.93370833</c:v>
                </c:pt>
                <c:pt idx="1">
                  <c:v>4.6131533099999995</c:v>
                </c:pt>
                <c:pt idx="2">
                  <c:v>3.4488217100000003</c:v>
                </c:pt>
                <c:pt idx="3">
                  <c:v>2.33579867</c:v>
                </c:pt>
                <c:pt idx="4">
                  <c:v>0.35675918000000001</c:v>
                </c:pt>
                <c:pt idx="5">
                  <c:v>2.9224005800000001</c:v>
                </c:pt>
                <c:pt idx="6">
                  <c:v>0.53997074</c:v>
                </c:pt>
                <c:pt idx="7">
                  <c:v>2.3782477900000001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8C-492F-A2C1-2622F5387DEA}"/>
            </c:ext>
          </c:extLst>
        </c:ser>
        <c:ser>
          <c:idx val="9"/>
          <c:order val="3"/>
          <c:spPr>
            <a:pattFill prst="wdUpDiag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(Sheet1!$K$3,Sheet1!$K$6,Sheet1!$K$9,Sheet1!$K$12,Sheet1!$K$15,Sheet1!$K$18,Sheet1!$K$21,Sheet1!$K$24)</c:f>
              <c:numCache>
                <c:formatCode>0.00</c:formatCode>
                <c:ptCount val="8"/>
                <c:pt idx="0">
                  <c:v>1.73551009</c:v>
                </c:pt>
                <c:pt idx="1">
                  <c:v>1.9661127700000003</c:v>
                </c:pt>
                <c:pt idx="2">
                  <c:v>1.4357138250000001</c:v>
                </c:pt>
                <c:pt idx="3">
                  <c:v>1.0194179700000001</c:v>
                </c:pt>
                <c:pt idx="4">
                  <c:v>0.20925661500000001</c:v>
                </c:pt>
                <c:pt idx="5">
                  <c:v>1.0823461400000001</c:v>
                </c:pt>
                <c:pt idx="6">
                  <c:v>0.272114735</c:v>
                </c:pt>
                <c:pt idx="7">
                  <c:v>0.17584217499999999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8C-492F-A2C1-2622F5387DEA}"/>
            </c:ext>
          </c:extLst>
        </c:ser>
        <c:ser>
          <c:idx val="10"/>
          <c:order val="4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(Sheet1!$G$4,Sheet1!$G$7,Sheet1!$G$10,Sheet1!$G$13,Sheet1!$G$16,Sheet1!$G$19,Sheet1!$G$22,Sheet1!$G$25)</c:f>
              <c:numCache>
                <c:formatCode>0.00</c:formatCode>
                <c:ptCount val="8"/>
                <c:pt idx="0">
                  <c:v>3.9346183799999999</c:v>
                </c:pt>
                <c:pt idx="1">
                  <c:v>4.5096615550000001</c:v>
                </c:pt>
                <c:pt idx="2">
                  <c:v>3.4341693150000001</c:v>
                </c:pt>
                <c:pt idx="3">
                  <c:v>2.4070067800000001</c:v>
                </c:pt>
                <c:pt idx="4">
                  <c:v>0.34574891499999999</c:v>
                </c:pt>
                <c:pt idx="5">
                  <c:v>2.8697353649999999</c:v>
                </c:pt>
                <c:pt idx="6">
                  <c:v>0.51368846000000001</c:v>
                </c:pt>
                <c:pt idx="7" formatCode="General">
                  <c:v>2.3656172900000003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8C-492F-A2C1-2622F5387DEA}"/>
            </c:ext>
          </c:extLst>
        </c:ser>
        <c:ser>
          <c:idx val="11"/>
          <c:order val="5"/>
          <c:spPr>
            <a:pattFill prst="wdUpDiag">
              <a:fgClr>
                <a:schemeClr val="accent3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50000"/>
                </a:schemeClr>
              </a:solidFill>
            </a:ln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(Sheet1!$K$4,Sheet1!$K$7,Sheet1!$K$10,Sheet1!$K$13,Sheet1!$K$16,Sheet1!$K$19,Sheet1!$K$22,Sheet1!$K$25)</c:f>
              <c:numCache>
                <c:formatCode>0.00</c:formatCode>
                <c:ptCount val="8"/>
                <c:pt idx="0">
                  <c:v>2.0943068950000003</c:v>
                </c:pt>
                <c:pt idx="1">
                  <c:v>2.3260632349999999</c:v>
                </c:pt>
                <c:pt idx="2">
                  <c:v>1.8941506749999999</c:v>
                </c:pt>
                <c:pt idx="3">
                  <c:v>1.0009874649999999</c:v>
                </c:pt>
                <c:pt idx="4">
                  <c:v>0.25868856000000001</c:v>
                </c:pt>
                <c:pt idx="5">
                  <c:v>0.7144781</c:v>
                </c:pt>
                <c:pt idx="6">
                  <c:v>0.22759007000000001</c:v>
                </c:pt>
                <c:pt idx="7">
                  <c:v>0.44188330999999997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8C-492F-A2C1-2622F5387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8835656"/>
        <c:axId val="468829424"/>
        <c:extLst>
          <c:ext xmlns:c15="http://schemas.microsoft.com/office/drawing/2012/chart" uri="{02D57815-91ED-43cb-92C2-25804820EDAC}">
            <c15:filteredBarSeries>
              <c15:ser>
                <c:idx val="0"/>
                <c:order val="6"/>
                <c:tx>
                  <c:v>CON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(Sheet1!$F$2,Sheet1!$F$5,Sheet1!$F$8,Sheet1!$F$11,Sheet1!$F$14,Sheet1!$F$17,Sheet1!$F$20,Sheet1!$F$23)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3935.5284299999998</c:v>
                      </c:pt>
                      <c:pt idx="1">
                        <c:v>4406.1697999999997</c:v>
                      </c:pt>
                      <c:pt idx="2">
                        <c:v>3419.51692</c:v>
                      </c:pt>
                      <c:pt idx="3">
                        <c:v>2478.2148900000002</c:v>
                      </c:pt>
                      <c:pt idx="4">
                        <c:v>334.73865000000001</c:v>
                      </c:pt>
                      <c:pt idx="5">
                        <c:v>2817.07015</c:v>
                      </c:pt>
                      <c:pt idx="6">
                        <c:v>487.40618000000001</c:v>
                      </c:pt>
                      <c:pt idx="7">
                        <c:v>2352.9867899999999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988C-492F-A2C1-2622F5387DEA}"/>
                  </c:ext>
                </c:extLst>
              </c15:ser>
            </c15:filteredBarSeries>
            <c15:filteredBarSeries>
              <c15:ser>
                <c:idx val="1"/>
                <c:order val="7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(Sheet1!$J$2,Sheet1!$J$5,Sheet1!$J$8,Sheet1!$J$11,Sheet1!$J$14,Sheet1!$J$17,Sheet1!$J$20,Sheet1!$J$23)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1947.7211400000001</c:v>
                      </c:pt>
                      <c:pt idx="1">
                        <c:v>2224.0510949999998</c:v>
                      </c:pt>
                      <c:pt idx="2">
                        <c:v>1648.16</c:v>
                      </c:pt>
                      <c:pt idx="3">
                        <c:v>1260.6258499999999</c:v>
                      </c:pt>
                      <c:pt idx="4">
                        <c:v>108.23187999999999</c:v>
                      </c:pt>
                      <c:pt idx="5">
                        <c:v>598.05645499999991</c:v>
                      </c:pt>
                      <c:pt idx="6">
                        <c:v>369.50507500000003</c:v>
                      </c:pt>
                      <c:pt idx="7" formatCode="General">
                        <c:v>80.373394999999988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88C-492F-A2C1-2622F5387DEA}"/>
                  </c:ext>
                </c:extLst>
              </c15:ser>
            </c15:filteredBarSeries>
            <c15:filteredBarSeries>
              <c15:ser>
                <c:idx val="2"/>
                <c:order val="8"/>
                <c:tx>
                  <c:v>OZ</c:v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(Sheet1!$F$3,Sheet1!$F$6,Sheet1!$F$9,Sheet1!$F$12,Sheet1!$F$15,Sheet1!$F$18,Sheet1!$F$21,Sheet1!$F$24)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3933.7083299999999</c:v>
                      </c:pt>
                      <c:pt idx="1">
                        <c:v>4613.1533099999997</c:v>
                      </c:pt>
                      <c:pt idx="2">
                        <c:v>3448.8217100000002</c:v>
                      </c:pt>
                      <c:pt idx="3">
                        <c:v>2335.7986700000001</c:v>
                      </c:pt>
                      <c:pt idx="4">
                        <c:v>356.75918000000001</c:v>
                      </c:pt>
                      <c:pt idx="5">
                        <c:v>2922.40058</c:v>
                      </c:pt>
                      <c:pt idx="6">
                        <c:v>539.97073999999998</c:v>
                      </c:pt>
                      <c:pt idx="7">
                        <c:v>2378.2477899999999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88C-492F-A2C1-2622F5387DEA}"/>
                  </c:ext>
                </c:extLst>
              </c15:ser>
            </c15:filteredBarSeries>
            <c15:filteredBarSeries>
              <c15:ser>
                <c:idx val="3"/>
                <c:order val="9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(Sheet1!$J$3,Sheet1!$J$6,Sheet1!$J$9,Sheet1!$J$12,Sheet1!$J$15,Sheet1!$J$18,Sheet1!$J$21,Sheet1!$J$24)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1735.51009</c:v>
                      </c:pt>
                      <c:pt idx="1">
                        <c:v>1966.1127700000002</c:v>
                      </c:pt>
                      <c:pt idx="2">
                        <c:v>1435.713825</c:v>
                      </c:pt>
                      <c:pt idx="3">
                        <c:v>1019.4179700000001</c:v>
                      </c:pt>
                      <c:pt idx="4">
                        <c:v>209.25661500000001</c:v>
                      </c:pt>
                      <c:pt idx="5">
                        <c:v>1082.3461400000001</c:v>
                      </c:pt>
                      <c:pt idx="6">
                        <c:v>272.114735</c:v>
                      </c:pt>
                      <c:pt idx="7" formatCode="General">
                        <c:v>175.842175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88C-492F-A2C1-2622F5387DEA}"/>
                  </c:ext>
                </c:extLst>
              </c15:ser>
            </c15:filteredBarSeries>
            <c15:filteredBarSeries>
              <c15:ser>
                <c:idx val="4"/>
                <c:order val="10"/>
                <c:tx>
                  <c:v>MZB</c:v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(Sheet1!$F$4,Sheet1!$F$7,Sheet1!$F$10,Sheet1!$F$13,Sheet1!$F$16,Sheet1!$F$19,Sheet1!$F$22,Sheet1!$F$25)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 formatCode="0.00">
                        <c:v>3934.6183799999999</c:v>
                      </c:pt>
                      <c:pt idx="1">
                        <c:v>4509.6615549999997</c:v>
                      </c:pt>
                      <c:pt idx="2">
                        <c:v>3434.1693150000001</c:v>
                      </c:pt>
                      <c:pt idx="3">
                        <c:v>2407.0067800000002</c:v>
                      </c:pt>
                      <c:pt idx="4">
                        <c:v>345.74891500000001</c:v>
                      </c:pt>
                      <c:pt idx="5">
                        <c:v>2869.735365</c:v>
                      </c:pt>
                      <c:pt idx="6">
                        <c:v>513.68845999999996</c:v>
                      </c:pt>
                      <c:pt idx="7" formatCode="General">
                        <c:v>2365.6172900000001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88C-492F-A2C1-2622F5387DEA}"/>
                  </c:ext>
                </c:extLst>
              </c15:ser>
            </c15:filteredBarSeries>
            <c15:filteredBarSeries>
              <c15:ser>
                <c:idx val="5"/>
                <c:order val="11"/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(Sheet1!$C$2,Sheet1!$C$5,Sheet1!$C$8,Sheet1!$C$11,Sheet1!$C$14,Sheet1!$C$17,Sheet1!$C$20,Sheet1!$C$23)</c15:sqref>
                        </c15:formulaRef>
                      </c:ext>
                    </c:extLst>
                    <c:strCache>
                      <c:ptCount val="8"/>
                      <c:pt idx="0">
                        <c:v>Bioro</c:v>
                      </c:pt>
                      <c:pt idx="1">
                        <c:v>Cartouche</c:v>
                      </c:pt>
                      <c:pt idx="2">
                        <c:v>Fanfarre</c:v>
                      </c:pt>
                      <c:pt idx="3">
                        <c:v>Imposa</c:v>
                      </c:pt>
                      <c:pt idx="4">
                        <c:v>Melodie</c:v>
                      </c:pt>
                      <c:pt idx="5">
                        <c:v>Taifun</c:v>
                      </c:pt>
                      <c:pt idx="6">
                        <c:v>Tiffany</c:v>
                      </c:pt>
                      <c:pt idx="7">
                        <c:v>Axel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(Sheet1!$J$4,Sheet1!$J$7,Sheet1!$J$10,Sheet1!$J$13,Sheet1!$J$16,Sheet1!$J$19,Sheet1!$J$22,Sheet1!$J$25)</c15:sqref>
                        </c15:formulaRef>
                      </c:ext>
                    </c:extLst>
                    <c:numCache>
                      <c:formatCode>0.0</c:formatCode>
                      <c:ptCount val="8"/>
                      <c:pt idx="0">
                        <c:v>2094.3068950000002</c:v>
                      </c:pt>
                      <c:pt idx="1">
                        <c:v>2326.0632350000001</c:v>
                      </c:pt>
                      <c:pt idx="2">
                        <c:v>1894.1506749999999</c:v>
                      </c:pt>
                      <c:pt idx="3">
                        <c:v>1000.9874649999999</c:v>
                      </c:pt>
                      <c:pt idx="4">
                        <c:v>258.68856</c:v>
                      </c:pt>
                      <c:pt idx="5">
                        <c:v>714.47810000000004</c:v>
                      </c:pt>
                      <c:pt idx="6">
                        <c:v>227.59007</c:v>
                      </c:pt>
                      <c:pt idx="7" formatCode="General">
                        <c:v>441.88330999999999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88C-492F-A2C1-2622F5387DEA}"/>
                  </c:ext>
                </c:extLst>
              </c15:ser>
            </c15:filteredBarSeries>
          </c:ext>
        </c:extLst>
      </c:barChart>
      <c:catAx>
        <c:axId val="468835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8829424"/>
        <c:crosses val="autoZero"/>
        <c:auto val="1"/>
        <c:lblAlgn val="ctr"/>
        <c:lblOffset val="100"/>
        <c:noMultiLvlLbl val="0"/>
      </c:catAx>
      <c:valAx>
        <c:axId val="46882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8835656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/>
      </a:pPr>
      <a:endParaRPr lang="nl-B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Convicine (g/kg 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(Sheet1!$I$2,Sheet1!$I$5,Sheet1!$I$8,Sheet1!$I$11,Sheet1!$I$14,Sheet1!$I$17,Sheet1!$I$20,Sheet1!$I$23)</c:f>
              <c:numCache>
                <c:formatCode>0.00</c:formatCode>
                <c:ptCount val="8"/>
                <c:pt idx="0">
                  <c:v>1.58919126</c:v>
                </c:pt>
                <c:pt idx="1">
                  <c:v>1.7618098900000001</c:v>
                </c:pt>
                <c:pt idx="2">
                  <c:v>1.7335235499999999</c:v>
                </c:pt>
                <c:pt idx="3">
                  <c:v>2.2278494999999996</c:v>
                </c:pt>
                <c:pt idx="4">
                  <c:v>6.6844229999999991E-2</c:v>
                </c:pt>
                <c:pt idx="5">
                  <c:v>1.5798121200000002</c:v>
                </c:pt>
                <c:pt idx="6">
                  <c:v>0.14824345</c:v>
                </c:pt>
                <c:pt idx="7">
                  <c:v>1.37997693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7-4DFE-ACBD-13A3DB133A85}"/>
            </c:ext>
          </c:extLst>
        </c:ser>
        <c:ser>
          <c:idx val="1"/>
          <c:order val="1"/>
          <c:spPr>
            <a:pattFill prst="wdUpDiag">
              <a:fgClr>
                <a:srgbClr val="92D050"/>
              </a:fgClr>
              <a:bgClr>
                <a:schemeClr val="bg1"/>
              </a:bgClr>
            </a:patt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(Sheet1!$M$2,Sheet1!$M$5,Sheet1!$M$8,Sheet1!$M$11,Sheet1!$M$14,Sheet1!$M$17,Sheet1!$M$20,Sheet1!$M$23)</c:f>
              <c:numCache>
                <c:formatCode>0.00</c:formatCode>
                <c:ptCount val="8"/>
                <c:pt idx="0">
                  <c:v>0.82799398999999996</c:v>
                </c:pt>
                <c:pt idx="1">
                  <c:v>0.76085643000000003</c:v>
                </c:pt>
                <c:pt idx="2">
                  <c:v>0.87656307999999994</c:v>
                </c:pt>
                <c:pt idx="3">
                  <c:v>1.4970694549999999</c:v>
                </c:pt>
                <c:pt idx="4">
                  <c:v>4.7876490000000001E-2</c:v>
                </c:pt>
                <c:pt idx="5">
                  <c:v>0.60362816500000005</c:v>
                </c:pt>
                <c:pt idx="6">
                  <c:v>4.0158264999999999E-2</c:v>
                </c:pt>
                <c:pt idx="7">
                  <c:v>5.3286395E-2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7-4DFE-ACBD-13A3DB133A85}"/>
            </c:ext>
          </c:extLst>
        </c:ser>
        <c:ser>
          <c:idx val="2"/>
          <c:order val="2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(Sheet1!$I$3,Sheet1!$I$6,Sheet1!$I$9,Sheet1!$I$12,Sheet1!$I$15,Sheet1!$I$18,Sheet1!$I$21,Sheet1!$I$24)</c:f>
              <c:numCache>
                <c:formatCode>0.00</c:formatCode>
                <c:ptCount val="8"/>
                <c:pt idx="0">
                  <c:v>1.71290974</c:v>
                </c:pt>
                <c:pt idx="1">
                  <c:v>1.80341733</c:v>
                </c:pt>
                <c:pt idx="2">
                  <c:v>1.75318057</c:v>
                </c:pt>
                <c:pt idx="3">
                  <c:v>2.1009514899999999</c:v>
                </c:pt>
                <c:pt idx="4">
                  <c:v>6.6732619999999992E-2</c:v>
                </c:pt>
                <c:pt idx="5">
                  <c:v>1.63545004</c:v>
                </c:pt>
                <c:pt idx="6">
                  <c:v>0.16210637999999999</c:v>
                </c:pt>
                <c:pt idx="7">
                  <c:v>1.3986749299999999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E7-4DFE-ACBD-13A3DB133A85}"/>
            </c:ext>
          </c:extLst>
        </c:ser>
        <c:ser>
          <c:idx val="3"/>
          <c:order val="3"/>
          <c:spPr>
            <a:pattFill prst="wdUpDiag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(Sheet1!$M$3,Sheet1!$M$6,Sheet1!$M$9,Sheet1!$M$12,Sheet1!$M$15,Sheet1!$M$18,Sheet1!$M$21,Sheet1!$M$24)</c:f>
              <c:numCache>
                <c:formatCode>0.00</c:formatCode>
                <c:ptCount val="8"/>
                <c:pt idx="0">
                  <c:v>0.7993129550000001</c:v>
                </c:pt>
                <c:pt idx="1">
                  <c:v>1.0040463449999999</c:v>
                </c:pt>
                <c:pt idx="2">
                  <c:v>0.95427688499999996</c:v>
                </c:pt>
                <c:pt idx="3">
                  <c:v>1.787952985</c:v>
                </c:pt>
                <c:pt idx="4">
                  <c:v>3.9477989999999998E-2</c:v>
                </c:pt>
                <c:pt idx="5">
                  <c:v>0.77512001999999991</c:v>
                </c:pt>
                <c:pt idx="6">
                  <c:v>7.6915944999999999E-2</c:v>
                </c:pt>
                <c:pt idx="7">
                  <c:v>0.17103105500000002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E7-4DFE-ACBD-13A3DB133A85}"/>
            </c:ext>
          </c:extLst>
        </c:ser>
        <c:ser>
          <c:idx val="4"/>
          <c:order val="4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(Sheet1!$I$4,Sheet1!$I$7,Sheet1!$I$10,Sheet1!$I$13,Sheet1!$I$16,Sheet1!$I$19,Sheet1!$I$22,Sheet1!$I$25)</c:f>
              <c:numCache>
                <c:formatCode>0.00</c:formatCode>
                <c:ptCount val="8"/>
                <c:pt idx="0">
                  <c:v>1.6510505</c:v>
                </c:pt>
                <c:pt idx="1">
                  <c:v>1.7826136099999998</c:v>
                </c:pt>
                <c:pt idx="2">
                  <c:v>1.7433520599999999</c:v>
                </c:pt>
                <c:pt idx="3">
                  <c:v>2.1644004949999998</c:v>
                </c:pt>
                <c:pt idx="4">
                  <c:v>6.6788424999999985E-2</c:v>
                </c:pt>
                <c:pt idx="5">
                  <c:v>1.6076310800000002</c:v>
                </c:pt>
                <c:pt idx="6">
                  <c:v>0.155174915</c:v>
                </c:pt>
                <c:pt idx="7">
                  <c:v>1.38932593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E7-4DFE-ACBD-13A3DB133A85}"/>
            </c:ext>
          </c:extLst>
        </c:ser>
        <c:ser>
          <c:idx val="5"/>
          <c:order val="5"/>
          <c:spPr>
            <a:pattFill prst="wdUpDiag">
              <a:fgClr>
                <a:schemeClr val="accent3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(Sheet1!$C$2,Sheet1!$C$5,Sheet1!$C$8,Sheet1!$C$11,Sheet1!$C$14,Sheet1!$C$17,Sheet1!$C$20,Sheet1!$C$23)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(Sheet1!$M$4,Sheet1!$M$7,Sheet1!$M$10,Sheet1!$M$13,Sheet1!$M$16,Sheet1!$M$19,Sheet1!$M$22,Sheet1!$M$25)</c:f>
              <c:numCache>
                <c:formatCode>0.00</c:formatCode>
                <c:ptCount val="8"/>
                <c:pt idx="0">
                  <c:v>1.0434613150000001</c:v>
                </c:pt>
                <c:pt idx="1">
                  <c:v>1.0594606049999999</c:v>
                </c:pt>
                <c:pt idx="2">
                  <c:v>1.50433529</c:v>
                </c:pt>
                <c:pt idx="3">
                  <c:v>1.9129235549999999</c:v>
                </c:pt>
                <c:pt idx="4">
                  <c:v>4.1903570000000001E-2</c:v>
                </c:pt>
                <c:pt idx="5">
                  <c:v>0.84824501000000008</c:v>
                </c:pt>
                <c:pt idx="6">
                  <c:v>8.8536165000000014E-2</c:v>
                </c:pt>
                <c:pt idx="7">
                  <c:v>0.47133348000000003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E7-4DFE-ACBD-13A3DB133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8790488"/>
        <c:axId val="488792456"/>
      </c:barChart>
      <c:catAx>
        <c:axId val="488790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88792456"/>
        <c:crosses val="autoZero"/>
        <c:auto val="1"/>
        <c:lblAlgn val="ctr"/>
        <c:lblOffset val="100"/>
        <c:noMultiLvlLbl val="0"/>
      </c:catAx>
      <c:valAx>
        <c:axId val="48879245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887904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Ruw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Eiwit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 (g/kg DS) </a:t>
            </a:r>
          </a:p>
        </c:rich>
      </c:tx>
      <c:layout>
        <c:manualLayout>
          <c:xMode val="edge"/>
          <c:yMode val="edge"/>
          <c:x val="0.34294667692679814"/>
          <c:y val="2.27327041667447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Sheet1!$P$2:$P$9</c:f>
              <c:numCache>
                <c:formatCode>General</c:formatCode>
                <c:ptCount val="8"/>
                <c:pt idx="0">
                  <c:v>249</c:v>
                </c:pt>
                <c:pt idx="1">
                  <c:v>243</c:v>
                </c:pt>
                <c:pt idx="2">
                  <c:v>243</c:v>
                </c:pt>
                <c:pt idx="3">
                  <c:v>212</c:v>
                </c:pt>
                <c:pt idx="4">
                  <c:v>221</c:v>
                </c:pt>
                <c:pt idx="5">
                  <c:v>212</c:v>
                </c:pt>
                <c:pt idx="6">
                  <c:v>239</c:v>
                </c:pt>
                <c:pt idx="7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8-4543-B3DE-6311D90B35F9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Sheet1!$P$18:$P$25</c:f>
              <c:numCache>
                <c:formatCode>General</c:formatCode>
                <c:ptCount val="8"/>
                <c:pt idx="0">
                  <c:v>243</c:v>
                </c:pt>
                <c:pt idx="1">
                  <c:v>238</c:v>
                </c:pt>
                <c:pt idx="2">
                  <c:v>241</c:v>
                </c:pt>
                <c:pt idx="3">
                  <c:v>218</c:v>
                </c:pt>
                <c:pt idx="4">
                  <c:v>215</c:v>
                </c:pt>
                <c:pt idx="5">
                  <c:v>224</c:v>
                </c:pt>
                <c:pt idx="6">
                  <c:v>233</c:v>
                </c:pt>
                <c:pt idx="7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8-4543-B3DE-6311D90B35F9}"/>
            </c:ext>
          </c:extLst>
        </c:ser>
        <c:ser>
          <c:idx val="4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Sheet1!$P$10:$P$17</c:f>
              <c:numCache>
                <c:formatCode>General</c:formatCode>
                <c:ptCount val="8"/>
                <c:pt idx="0">
                  <c:v>247</c:v>
                </c:pt>
                <c:pt idx="1">
                  <c:v>240</c:v>
                </c:pt>
                <c:pt idx="2">
                  <c:v>240</c:v>
                </c:pt>
                <c:pt idx="3">
                  <c:v>223</c:v>
                </c:pt>
                <c:pt idx="4">
                  <c:v>219</c:v>
                </c:pt>
                <c:pt idx="5">
                  <c:v>227</c:v>
                </c:pt>
                <c:pt idx="6">
                  <c:v>235</c:v>
                </c:pt>
                <c:pt idx="7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8-4543-B3DE-6311D90B3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65816"/>
        <c:axId val="469063192"/>
      </c:barChart>
      <c:catAx>
        <c:axId val="469065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3192"/>
        <c:crosses val="autoZero"/>
        <c:auto val="1"/>
        <c:lblAlgn val="ctr"/>
        <c:lblOffset val="100"/>
        <c:noMultiLvlLbl val="0"/>
      </c:catAx>
      <c:valAx>
        <c:axId val="469063192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5816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 smtClean="0"/>
              <a:t>Ruw</a:t>
            </a:r>
            <a:r>
              <a:rPr lang="en-US" sz="1600" dirty="0" smtClean="0"/>
              <a:t> </a:t>
            </a:r>
            <a:r>
              <a:rPr lang="en-US" sz="1600" dirty="0"/>
              <a:t>Vet (g/kg DS) </a:t>
            </a:r>
          </a:p>
        </c:rich>
      </c:tx>
      <c:layout>
        <c:manualLayout>
          <c:xMode val="edge"/>
          <c:yMode val="edge"/>
          <c:x val="0.44715338349170797"/>
          <c:y val="2.459015864417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Sheet1!$O$2:$O$9</c:f>
              <c:numCache>
                <c:formatCode>General</c:formatCode>
                <c:ptCount val="8"/>
                <c:pt idx="0">
                  <c:v>21.5</c:v>
                </c:pt>
                <c:pt idx="1">
                  <c:v>22.4</c:v>
                </c:pt>
                <c:pt idx="2">
                  <c:v>19.100000000000001</c:v>
                </c:pt>
                <c:pt idx="3">
                  <c:v>22.1</c:v>
                </c:pt>
                <c:pt idx="4">
                  <c:v>18.7</c:v>
                </c:pt>
                <c:pt idx="5">
                  <c:v>21.7</c:v>
                </c:pt>
                <c:pt idx="6">
                  <c:v>19.2</c:v>
                </c:pt>
                <c:pt idx="7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91-42D9-8205-B6958C4A720D}"/>
            </c:ext>
          </c:extLst>
        </c:ser>
        <c:ser>
          <c:idx val="3"/>
          <c:order val="1"/>
          <c:tx>
            <c:v>OZ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Sheet1!$O$18:$O$25</c:f>
              <c:numCache>
                <c:formatCode>General</c:formatCode>
                <c:ptCount val="8"/>
                <c:pt idx="0">
                  <c:v>18.7</c:v>
                </c:pt>
                <c:pt idx="1">
                  <c:v>22.4</c:v>
                </c:pt>
                <c:pt idx="2">
                  <c:v>19</c:v>
                </c:pt>
                <c:pt idx="3">
                  <c:v>24.2</c:v>
                </c:pt>
                <c:pt idx="4">
                  <c:v>18.5</c:v>
                </c:pt>
                <c:pt idx="5">
                  <c:v>21.6</c:v>
                </c:pt>
                <c:pt idx="6">
                  <c:v>19.8</c:v>
                </c:pt>
                <c:pt idx="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91-42D9-8205-B6958C4A720D}"/>
            </c:ext>
          </c:extLst>
        </c:ser>
        <c:ser>
          <c:idx val="4"/>
          <c:order val="2"/>
          <c:tx>
            <c:v>MZB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Sheet1!$O$10:$O$17</c:f>
              <c:numCache>
                <c:formatCode>General</c:formatCode>
                <c:ptCount val="8"/>
                <c:pt idx="0">
                  <c:v>18.7</c:v>
                </c:pt>
                <c:pt idx="1">
                  <c:v>21.5</c:v>
                </c:pt>
                <c:pt idx="2">
                  <c:v>19.399999999999999</c:v>
                </c:pt>
                <c:pt idx="3">
                  <c:v>23.4</c:v>
                </c:pt>
                <c:pt idx="4">
                  <c:v>19.8</c:v>
                </c:pt>
                <c:pt idx="5">
                  <c:v>21.1</c:v>
                </c:pt>
                <c:pt idx="6">
                  <c:v>19.600000000000001</c:v>
                </c:pt>
                <c:pt idx="7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91-42D9-8205-B6958C4A7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65816"/>
        <c:axId val="469063192"/>
      </c:barChart>
      <c:catAx>
        <c:axId val="469065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3192"/>
        <c:crosses val="autoZero"/>
        <c:auto val="1"/>
        <c:lblAlgn val="ctr"/>
        <c:lblOffset val="100"/>
        <c:noMultiLvlLbl val="0"/>
      </c:catAx>
      <c:valAx>
        <c:axId val="46906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5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Ruwe Celstof</a:t>
            </a:r>
            <a:r>
              <a:rPr lang="en-US" sz="1600" baseline="0">
                <a:solidFill>
                  <a:schemeClr val="accent1">
                    <a:lumMod val="50000"/>
                  </a:schemeClr>
                </a:solidFill>
                <a:latin typeface="FlandersArtSans-Regular" panose="00000500000000000000" pitchFamily="2" charset="0"/>
              </a:rPr>
              <a:t> (g/kg DS)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FlandersArtSans-Regular" panose="00000500000000000000" pitchFamily="2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</c:v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Sheet1!$Q$2:$Q$9</c:f>
              <c:numCache>
                <c:formatCode>General</c:formatCode>
                <c:ptCount val="8"/>
                <c:pt idx="0">
                  <c:v>133</c:v>
                </c:pt>
                <c:pt idx="1">
                  <c:v>94.5</c:v>
                </c:pt>
                <c:pt idx="2">
                  <c:v>93.5</c:v>
                </c:pt>
                <c:pt idx="3">
                  <c:v>76.900000000000006</c:v>
                </c:pt>
                <c:pt idx="4">
                  <c:v>85</c:v>
                </c:pt>
                <c:pt idx="5">
                  <c:v>80</c:v>
                </c:pt>
                <c:pt idx="6">
                  <c:v>90.6</c:v>
                </c:pt>
                <c:pt idx="7">
                  <c:v>58.4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6-4481-B8DC-16539606914F}"/>
            </c:ext>
          </c:extLst>
        </c:ser>
        <c:ser>
          <c:idx val="3"/>
          <c:order val="1"/>
          <c:tx>
            <c:v>MZB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Sheet1!$Q$10:$Q$17</c:f>
              <c:numCache>
                <c:formatCode>General</c:formatCode>
                <c:ptCount val="8"/>
                <c:pt idx="0">
                  <c:v>85.7</c:v>
                </c:pt>
                <c:pt idx="1">
                  <c:v>98.1</c:v>
                </c:pt>
                <c:pt idx="2">
                  <c:v>86.6</c:v>
                </c:pt>
                <c:pt idx="3">
                  <c:v>84.9</c:v>
                </c:pt>
                <c:pt idx="4">
                  <c:v>81.7</c:v>
                </c:pt>
                <c:pt idx="5">
                  <c:v>79.3</c:v>
                </c:pt>
                <c:pt idx="6">
                  <c:v>80.8</c:v>
                </c:pt>
                <c:pt idx="7">
                  <c:v>62.8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6-4481-B8DC-16539606914F}"/>
            </c:ext>
          </c:extLst>
        </c:ser>
        <c:ser>
          <c:idx val="1"/>
          <c:order val="2"/>
          <c:tx>
            <c:v>OZ</c:v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Sheet1!$M$2:$M$9</c:f>
              <c:strCache>
                <c:ptCount val="8"/>
                <c:pt idx="0">
                  <c:v>Bioro</c:v>
                </c:pt>
                <c:pt idx="1">
                  <c:v>Cartouche</c:v>
                </c:pt>
                <c:pt idx="2">
                  <c:v>Fanfarre</c:v>
                </c:pt>
                <c:pt idx="3">
                  <c:v>Imposa</c:v>
                </c:pt>
                <c:pt idx="4">
                  <c:v>Melodie</c:v>
                </c:pt>
                <c:pt idx="5">
                  <c:v>Taifun</c:v>
                </c:pt>
                <c:pt idx="6">
                  <c:v>Tiffany</c:v>
                </c:pt>
                <c:pt idx="7">
                  <c:v>Axel</c:v>
                </c:pt>
              </c:strCache>
            </c:strRef>
          </c:cat>
          <c:val>
            <c:numRef>
              <c:f>Sheet1!$Q$18:$Q$25</c:f>
              <c:numCache>
                <c:formatCode>General</c:formatCode>
                <c:ptCount val="8"/>
                <c:pt idx="0">
                  <c:v>92.7</c:v>
                </c:pt>
                <c:pt idx="1">
                  <c:v>87.6</c:v>
                </c:pt>
                <c:pt idx="2">
                  <c:v>95.4</c:v>
                </c:pt>
                <c:pt idx="3">
                  <c:v>80.400000000000006</c:v>
                </c:pt>
                <c:pt idx="4">
                  <c:v>78.400000000000006</c:v>
                </c:pt>
                <c:pt idx="5">
                  <c:v>77.3</c:v>
                </c:pt>
                <c:pt idx="6">
                  <c:v>83.3</c:v>
                </c:pt>
                <c:pt idx="7">
                  <c:v>62.4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36-4481-B8DC-165396069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69424"/>
        <c:axId val="469072704"/>
      </c:barChart>
      <c:catAx>
        <c:axId val="46906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72704"/>
        <c:crosses val="autoZero"/>
        <c:auto val="1"/>
        <c:lblAlgn val="ctr"/>
        <c:lblOffset val="100"/>
        <c:noMultiLvlLbl val="0"/>
      </c:catAx>
      <c:valAx>
        <c:axId val="46907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pPr>
            <a:endParaRPr lang="nl-BE"/>
          </a:p>
        </c:txPr>
        <c:crossAx val="46906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C4963-B12E-4F0C-9A37-627DE006BCA6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64157-CDB7-45C3-B74D-2F96B1AB40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192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D409-959C-4C44-9AEF-F93CCBB0922F}" type="datetimeFigureOut">
              <a:rPr lang="nl-BE" smtClean="0"/>
              <a:t>1/04/2019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36406-C74D-4F46-8E2D-B7F0EFB338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131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821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14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905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500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551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2A1F3-7C0D-4B9A-8F35-91DA99F810B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847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5392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372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10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505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866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325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06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36406-C74D-4F46-8E2D-B7F0EFB3386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24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B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491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531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485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6733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050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tekst - 2 niveau's zon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962002-696D-4E48-8FC3-4F38412273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6920" y="1629573"/>
            <a:ext cx="10581640" cy="4500294"/>
          </a:xfrm>
        </p:spPr>
        <p:txBody>
          <a:bodyPr/>
          <a:lstStyle/>
          <a:p>
            <a:r>
              <a:rPr lang="nl-NL" noProof="0" dirty="0"/>
              <a:t>Eerste niveau in </a:t>
            </a:r>
            <a:r>
              <a:rPr lang="nl-NL" noProof="0" dirty="0" err="1"/>
              <a:t>hoofdleTters</a:t>
            </a:r>
            <a:r>
              <a:rPr lang="nl-NL" noProof="0" dirty="0"/>
              <a:t>, Tweede </a:t>
            </a:r>
            <a:r>
              <a:rPr lang="nl-NL" noProof="0" dirty="0" err="1"/>
              <a:t>nieveau</a:t>
            </a:r>
            <a:r>
              <a:rPr lang="nl-NL" noProof="0" dirty="0"/>
              <a:t> in kleine letters en donker grijs</a:t>
            </a:r>
          </a:p>
          <a:p>
            <a:pPr lvl="1"/>
            <a:r>
              <a:rPr lang="nl-NL" noProof="0" dirty="0"/>
              <a:t>Tweede niveau
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C9B5C85-3860-4A45-8F6E-08E55DD99E65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-8238" y="577483"/>
            <a:ext cx="334555" cy="900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nl-NL" noProof="0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3DD7D30-BD57-674E-B43F-85158CA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-17566"/>
            <a:ext cx="9555480" cy="1325563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547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08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3827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4729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83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942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 txBox="1">
            <a:spLocks/>
          </p:cNvSpPr>
          <p:nvPr userDrawn="1"/>
        </p:nvSpPr>
        <p:spPr>
          <a:xfrm>
            <a:off x="8128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4400" dirty="0"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85996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834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Rechthoek 6"/>
          <p:cNvSpPr/>
          <p:nvPr userDrawn="1"/>
        </p:nvSpPr>
        <p:spPr>
          <a:xfrm>
            <a:off x="-48683" y="0"/>
            <a:ext cx="480000" cy="6858000"/>
          </a:xfrm>
          <a:prstGeom prst="rect">
            <a:avLst/>
          </a:prstGeom>
          <a:solidFill>
            <a:srgbClr val="8BA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8" name="Tekstvak 7"/>
          <p:cNvSpPr txBox="1"/>
          <p:nvPr userDrawn="1"/>
        </p:nvSpPr>
        <p:spPr>
          <a:xfrm rot="16200000">
            <a:off x="-154046" y="610381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 smtClean="0">
                <a:solidFill>
                  <a:schemeClr val="bg1"/>
                </a:solidFill>
                <a:latin typeface="FlandersArtSans-Bold" panose="00000800000000000000" pitchFamily="2" charset="0"/>
              </a:rPr>
              <a:t>ILVO</a:t>
            </a:r>
            <a:endParaRPr lang="nl-BE" sz="1800" dirty="0">
              <a:solidFill>
                <a:schemeClr val="bg1"/>
              </a:solidFill>
              <a:latin typeface="FlandersArtSans-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5465B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9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jp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4725144"/>
            <a:ext cx="10801200" cy="1036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600" u="sng" dirty="0" smtClean="0">
                <a:solidFill>
                  <a:schemeClr val="accent1">
                    <a:lumMod val="50000"/>
                  </a:schemeClr>
                </a:solidFill>
                <a:latin typeface="FlandersArtSans-Medium" panose="00000600000000000000" pitchFamily="2" charset="0"/>
              </a:rPr>
              <a:t>Marta Lourenço</a:t>
            </a:r>
            <a:r>
              <a:rPr lang="nl-BE" sz="2600" dirty="0" smtClean="0">
                <a:solidFill>
                  <a:schemeClr val="accent1">
                    <a:lumMod val="50000"/>
                  </a:schemeClr>
                </a:solidFill>
                <a:latin typeface="FlandersArtSans-Medium" panose="00000600000000000000" pitchFamily="2" charset="0"/>
              </a:rPr>
              <a:t>, Evelyne Delezie, Joos Latré, Eva Wambacq, Luk Sobry</a:t>
            </a:r>
          </a:p>
          <a:p>
            <a:pPr marL="0" indent="0">
              <a:buNone/>
            </a:pPr>
            <a:r>
              <a:rPr lang="nl-BE" sz="2600" dirty="0" smtClean="0">
                <a:solidFill>
                  <a:schemeClr val="accent1">
                    <a:lumMod val="50000"/>
                  </a:schemeClr>
                </a:solidFill>
                <a:latin typeface="FlandersArtSans-Medium" panose="00000600000000000000" pitchFamily="2" charset="0"/>
              </a:rPr>
              <a:t>02/04/2019</a:t>
            </a:r>
            <a:endParaRPr lang="nl-BE" sz="2600" dirty="0">
              <a:solidFill>
                <a:schemeClr val="accent1">
                  <a:lumMod val="50000"/>
                </a:schemeClr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271464" y="2060848"/>
            <a:ext cx="9937104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4800" dirty="0" smtClean="0">
                <a:solidFill>
                  <a:schemeClr val="accent1">
                    <a:lumMod val="50000"/>
                  </a:schemeClr>
                </a:solidFill>
                <a:latin typeface="FlandersArtSans-Medium" panose="00000600000000000000" pitchFamily="2" charset="0"/>
              </a:rPr>
              <a:t>Inkuilen </a:t>
            </a:r>
            <a:r>
              <a:rPr lang="nl-BE" sz="4800" dirty="0">
                <a:solidFill>
                  <a:schemeClr val="accent1">
                    <a:lumMod val="50000"/>
                  </a:schemeClr>
                </a:solidFill>
                <a:latin typeface="FlandersArtSans-Medium" panose="00000600000000000000" pitchFamily="2" charset="0"/>
              </a:rPr>
              <a:t>van mengteelten als alternatieve eiwitbron voor biologisch leghennenvoeder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77" y="6067909"/>
            <a:ext cx="1364872" cy="44704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5900" r="12874" b="62600"/>
          <a:stretch/>
        </p:blipFill>
        <p:spPr>
          <a:xfrm>
            <a:off x="9670078" y="427577"/>
            <a:ext cx="1352400" cy="8280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46" y="260648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903497"/>
              </p:ext>
            </p:extLst>
          </p:nvPr>
        </p:nvGraphicFramePr>
        <p:xfrm>
          <a:off x="1415477" y="1477482"/>
          <a:ext cx="9793090" cy="45239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96545">
                  <a:extLst>
                    <a:ext uri="{9D8B030D-6E8A-4147-A177-3AD203B41FA5}">
                      <a16:colId xmlns:a16="http://schemas.microsoft.com/office/drawing/2014/main" val="1013440626"/>
                    </a:ext>
                  </a:extLst>
                </a:gridCol>
                <a:gridCol w="4896545">
                  <a:extLst>
                    <a:ext uri="{9D8B030D-6E8A-4147-A177-3AD203B41FA5}">
                      <a16:colId xmlns:a16="http://schemas.microsoft.com/office/drawing/2014/main" val="159027683"/>
                    </a:ext>
                  </a:extLst>
                </a:gridCol>
              </a:tblGrid>
              <a:tr h="2261964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Tiffany</a:t>
                      </a:r>
                    </a:p>
                    <a:p>
                      <a:r>
                        <a:rPr lang="en-US" sz="32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Melodie</a:t>
                      </a:r>
                      <a:endParaRPr lang="en-US" sz="32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  <a:p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Fanfarre</a:t>
                      </a:r>
                      <a:endParaRPr lang="en-US" sz="32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Cartouche</a:t>
                      </a:r>
                    </a:p>
                    <a:p>
                      <a:r>
                        <a:rPr lang="en-US" sz="32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Bioro</a:t>
                      </a:r>
                      <a:endParaRPr lang="en-US" sz="32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32141"/>
                  </a:ext>
                </a:extLst>
              </a:tr>
              <a:tr h="2261964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X</a:t>
                      </a:r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Imposa</a:t>
                      </a:r>
                      <a:endParaRPr lang="en-US" sz="32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  <a:p>
                      <a:r>
                        <a:rPr lang="en-US" sz="32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FlandersArtSerif-Regular" panose="00000500000000000000" pitchFamily="2" charset="0"/>
                        </a:rPr>
                        <a:t>Taifun</a:t>
                      </a:r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829384"/>
                  </a:ext>
                </a:extLst>
              </a:tr>
            </a:tbl>
          </a:graphicData>
        </a:graphic>
      </p:graphicFrame>
      <p:sp>
        <p:nvSpPr>
          <p:cNvPr id="14" name="AutoShape 6" descr="https://lh3.googleusercontent.com/zr1LljxuWTZRO2-wtVnsSAVbwM7_w94__9Fk0SjP7YXamjpYXoLs7ALGz-LkgTLnDG9kC4oLtvT3ZhIA8pmCMC0j2erzCUsCWL8QQY4qrGkeucPQALnDfMwLBo_8JZGAReqSdaUacO1zrodjTZvhIZuOq4y20ovBdWmMPuJcXnll_ojiUaxi-srFJySkwHfB0_8d8GU2L1EeVkCUt6JVfLzlEuRAxvGvHiLrXvLDRJ06n624wwhbqHBzwqvaTrA4ytKusZ4_-cPI_6YQE9FfHnthyyjZXLriL_MPQ871e0Op2y2JUNUL1n29P_Khb5dChgj4PAabg5yBQsjp3yAEJa4wTdBUgZSiDx90u_vceTBh4KLUk_LIFuvHorfDKIHYwY1oZezo0QZ3nn8fGO5sG59ypFZW96AVYVilthsUmaVwgkLIKspA77JGxO4Cn28FVhkQ0LrMBuatKCcDgTHx4YROhH5bcbgB81w7XW__JOtRNKLMncYp_g79pQrCSvtqXeSJ6mZJKXZcbDkNy39NL2UKffKOZM0mpJZDIkQZdqx8j9ejy9H2SIfBaqddhq5LF77x_p5eoqaT3k2WSsu6O6bDNIQHaV_rFsRv631AFsHYga5islIzIjBIgBvJ2-u6VWdtXowRJM3yz90RQycMq6no=s429-no">
            <a:extLst>
              <a:ext uri="{FF2B5EF4-FFF2-40B4-BE49-F238E27FC236}">
                <a16:creationId xmlns:a16="http://schemas.microsoft.com/office/drawing/2014/main" id="{4A36D12A-BA2A-4647-BA6D-ED4D276E63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BE" sz="135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023856B-1459-4C7B-9B12-6130ABAA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728" y="1552873"/>
            <a:ext cx="1969795" cy="19697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911424" y="1772816"/>
            <a:ext cx="0" cy="396044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59496" y="6525344"/>
            <a:ext cx="9649071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270400" y="3460648"/>
            <a:ext cx="178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  <a:latin typeface="FlandersArtSerif-Regular" panose="00000500000000000000" pitchFamily="2" charset="0"/>
              </a:rPr>
              <a:t>Tannine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FlandersArtSerif-Regular" panose="00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9834" y="5940569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  <a:latin typeface="FlandersArtSerif-Regular" panose="00000500000000000000" pitchFamily="2" charset="0"/>
              </a:rPr>
              <a:t>Vicine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FlandersArtSerif-Regular" panose="00000500000000000000" pitchFamily="2" charset="0"/>
              </a:rPr>
              <a:t> / </a:t>
            </a:r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  <a:latin typeface="FlandersArtSerif-Regular" panose="00000500000000000000" pitchFamily="2" charset="0"/>
              </a:rPr>
              <a:t>convicine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FlandersArtSerif-Regular" panose="00000500000000000000" pitchFamily="2" charset="0"/>
            </a:endParaRPr>
          </a:p>
        </p:txBody>
      </p:sp>
      <p:pic>
        <p:nvPicPr>
          <p:cNvPr id="20" name="Afbeelding 11">
            <a:extLst>
              <a:ext uri="{FF2B5EF4-FFF2-40B4-BE49-F238E27FC236}">
                <a16:creationId xmlns:a16="http://schemas.microsoft.com/office/drawing/2014/main" id="{68E902F1-289D-4C72-8092-5A59D2AA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142" y="1552874"/>
            <a:ext cx="1969794" cy="1969794"/>
          </a:xfrm>
          <a:prstGeom prst="rect">
            <a:avLst/>
          </a:prstGeom>
        </p:spPr>
      </p:pic>
      <p:pic>
        <p:nvPicPr>
          <p:cNvPr id="21" name="Afbeelding 14">
            <a:extLst>
              <a:ext uri="{FF2B5EF4-FFF2-40B4-BE49-F238E27FC236}">
                <a16:creationId xmlns:a16="http://schemas.microsoft.com/office/drawing/2014/main" id="{30921741-7299-46BD-881C-63F628E0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466" y="3954685"/>
            <a:ext cx="1970057" cy="197005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Rassen zomerveldbonen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4">
            <a:extLst>
              <a:ext uri="{FF2B5EF4-FFF2-40B4-BE49-F238E27FC236}">
                <a16:creationId xmlns:a16="http://schemas.microsoft.com/office/drawing/2014/main" id="{CEB9216D-D9DD-4ECF-943F-DF42EDD4B3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1690" y="1628800"/>
            <a:ext cx="3609780" cy="3600400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EDDDFF9-ED70-496F-930E-C42C258D1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470" y="1278361"/>
            <a:ext cx="7936230" cy="2582687"/>
          </a:xfrm>
        </p:spPr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Zaai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voorzien tweede helft van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maart: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te nat om te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zaaien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Zaai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21 april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2018</a:t>
            </a:r>
            <a:endParaRPr lang="nl-NL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Goede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groei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tot begin juni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Droogte in juni en </a:t>
            </a:r>
            <a:r>
              <a:rPr lang="nl-NL" sz="2800" dirty="0" smtClean="0">
                <a:solidFill>
                  <a:schemeClr val="accent1">
                    <a:lumMod val="50000"/>
                  </a:schemeClr>
                </a:solidFill>
              </a:rPr>
              <a:t>juli: </a:t>
            </a:r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vervroegde afrijping</a:t>
            </a:r>
          </a:p>
          <a:p>
            <a:r>
              <a:rPr lang="nl-NL" sz="2800" dirty="0">
                <a:solidFill>
                  <a:schemeClr val="accent1">
                    <a:lumMod val="50000"/>
                  </a:schemeClr>
                </a:solidFill>
              </a:rPr>
              <a:t>Beperkte opbrengst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1" descr="clip_image001">
            <a:extLst>
              <a:ext uri="{FF2B5EF4-FFF2-40B4-BE49-F238E27FC236}">
                <a16:creationId xmlns:a16="http://schemas.microsoft.com/office/drawing/2014/main" id="{E14BC07C-2942-4B1A-8AD9-B5C49086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3861048"/>
            <a:ext cx="3034650" cy="27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FB21DB65-29BC-4841-A6DE-5B7906F6C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78" y="3849350"/>
            <a:ext cx="3094098" cy="2750897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B26AA916-1E6C-4E00-8BDF-D00B380384C6}"/>
              </a:ext>
            </a:extLst>
          </p:cNvPr>
          <p:cNvSpPr txBox="1"/>
          <p:nvPr/>
        </p:nvSpPr>
        <p:spPr>
          <a:xfrm>
            <a:off x="4583832" y="4005064"/>
            <a:ext cx="735806" cy="38318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BE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7/6</a:t>
            </a:r>
          </a:p>
        </p:txBody>
      </p:sp>
      <p:sp>
        <p:nvSpPr>
          <p:cNvPr id="12" name="Tekstvak 7">
            <a:extLst>
              <a:ext uri="{FF2B5EF4-FFF2-40B4-BE49-F238E27FC236}">
                <a16:creationId xmlns:a16="http://schemas.microsoft.com/office/drawing/2014/main" id="{6E7F418E-2529-4A1D-A825-0CCB966DA820}"/>
              </a:ext>
            </a:extLst>
          </p:cNvPr>
          <p:cNvSpPr txBox="1"/>
          <p:nvPr/>
        </p:nvSpPr>
        <p:spPr>
          <a:xfrm>
            <a:off x="8400256" y="4005064"/>
            <a:ext cx="932060" cy="3831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BE" sz="2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21/6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24801" b="19760"/>
          <a:stretch/>
        </p:blipFill>
        <p:spPr>
          <a:xfrm>
            <a:off x="1343472" y="5224798"/>
            <a:ext cx="1708158" cy="946990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Teelten van veldbonen - Zomerteelt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3138" y="188933"/>
            <a:ext cx="1089428" cy="10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 numCol="2">
            <a:normAutofit/>
          </a:bodyPr>
          <a:lstStyle/>
          <a:p>
            <a:r>
              <a:rPr lang="nl-BE" sz="2800" dirty="0" err="1" smtClean="0">
                <a:solidFill>
                  <a:schemeClr val="accent1">
                    <a:lumMod val="50000"/>
                  </a:schemeClr>
                </a:solidFill>
              </a:rPr>
              <a:t>Triticale</a:t>
            </a:r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 + veldbonen 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Microkuilen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Kuiladditieven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Controle</a:t>
            </a:r>
          </a:p>
          <a:p>
            <a:pPr lvl="1"/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Organische zuren</a:t>
            </a:r>
          </a:p>
          <a:p>
            <a:pPr lvl="1"/>
            <a:r>
              <a:rPr lang="nl-BE" sz="24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elkzuurbacteriën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63% </a:t>
            </a:r>
            <a:r>
              <a:rPr lang="nl-BE" sz="2800" dirty="0" err="1" smtClean="0">
                <a:solidFill>
                  <a:schemeClr val="accent1">
                    <a:lumMod val="50000"/>
                  </a:schemeClr>
                </a:solidFill>
              </a:rPr>
              <a:t>triticale</a:t>
            </a:r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 + </a:t>
            </a:r>
          </a:p>
          <a:p>
            <a:pPr marL="0" indent="0">
              <a:buNone/>
            </a:pPr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   37% veldbonen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nl-BE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Zomertarwe + 7 rassen veldbonen 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In vacuümzakken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Kuiladditieven</a:t>
            </a:r>
          </a:p>
          <a:p>
            <a:pPr lvl="1"/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Controle</a:t>
            </a:r>
          </a:p>
          <a:p>
            <a:pPr lvl="1"/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Organische zuren</a:t>
            </a:r>
          </a:p>
          <a:p>
            <a:pPr lvl="1"/>
            <a:r>
              <a:rPr lang="nl-BE" sz="2400" dirty="0" smtClean="0">
                <a:solidFill>
                  <a:schemeClr val="accent1">
                    <a:lumMod val="50000"/>
                  </a:schemeClr>
                </a:solidFill>
              </a:rPr>
              <a:t>Melkzuurbacteriën</a:t>
            </a: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45-69% tarwe + 31-55% veldbonen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1631504" y="580899"/>
            <a:ext cx="1008112" cy="1119909"/>
          </a:xfrm>
          <a:prstGeom prst="rect">
            <a:avLst/>
          </a:prstGeom>
        </p:spPr>
      </p:pic>
      <p:pic>
        <p:nvPicPr>
          <p:cNvPr id="9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1599" r="4124" b="2117"/>
          <a:stretch/>
        </p:blipFill>
        <p:spPr bwMode="auto">
          <a:xfrm>
            <a:off x="4001491" y="2396743"/>
            <a:ext cx="1498193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r="5900"/>
          <a:stretch/>
        </p:blipFill>
        <p:spPr>
          <a:xfrm>
            <a:off x="3402616" y="4703484"/>
            <a:ext cx="2097068" cy="1676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9550"/>
          <a:stretch/>
        </p:blipFill>
        <p:spPr>
          <a:xfrm rot="5400000">
            <a:off x="9882965" y="2291281"/>
            <a:ext cx="2318444" cy="1971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1" y="4957793"/>
            <a:ext cx="2605333" cy="17304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t="17520"/>
          <a:stretch/>
        </p:blipFill>
        <p:spPr>
          <a:xfrm>
            <a:off x="7032104" y="4957792"/>
            <a:ext cx="2097977" cy="1730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91" y="5604199"/>
            <a:ext cx="1347032" cy="1170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6440" y="611380"/>
            <a:ext cx="1089428" cy="1089428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Inkuilen van veldbonen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746476"/>
              </p:ext>
            </p:extLst>
          </p:nvPr>
        </p:nvGraphicFramePr>
        <p:xfrm>
          <a:off x="767408" y="1372016"/>
          <a:ext cx="10824283" cy="515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834" y="6397348"/>
            <a:ext cx="460652" cy="460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082" y="6397348"/>
            <a:ext cx="460652" cy="4606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49" y="6397348"/>
            <a:ext cx="460652" cy="4606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723" y="6397348"/>
            <a:ext cx="460652" cy="4606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6402789"/>
            <a:ext cx="460652" cy="4606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220" y="6397348"/>
            <a:ext cx="460652" cy="4606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764" y="6397348"/>
            <a:ext cx="460652" cy="4606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10058256" y="6380057"/>
            <a:ext cx="430232" cy="47794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848528" y="2420888"/>
            <a:ext cx="432048" cy="432048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Uitkuilen van veldbonen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937422"/>
              </p:ext>
            </p:extLst>
          </p:nvPr>
        </p:nvGraphicFramePr>
        <p:xfrm>
          <a:off x="538595" y="1067883"/>
          <a:ext cx="3793586" cy="545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731781" y="478740"/>
            <a:ext cx="2128360" cy="369905"/>
            <a:chOff x="731781" y="478740"/>
            <a:chExt cx="2128360" cy="369905"/>
          </a:xfrm>
        </p:grpSpPr>
        <p:sp>
          <p:nvSpPr>
            <p:cNvPr id="39" name="TextBox 38"/>
            <p:cNvSpPr txBox="1"/>
            <p:nvPr/>
          </p:nvSpPr>
          <p:spPr>
            <a:xfrm>
              <a:off x="1591097" y="479313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OZ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69349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MZB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31781" y="574635"/>
              <a:ext cx="144016" cy="17847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87488" y="574635"/>
              <a:ext cx="144016" cy="17847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063552" y="572006"/>
              <a:ext cx="144016" cy="17847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3077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CON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3842923" y="5871655"/>
            <a:ext cx="430232" cy="477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378" y="6272225"/>
            <a:ext cx="460652" cy="460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92620" y="1066163"/>
            <a:ext cx="3899380" cy="5666714"/>
            <a:chOff x="8292620" y="1066163"/>
            <a:chExt cx="3899380" cy="5666714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241973"/>
                </p:ext>
              </p:extLst>
            </p:nvPr>
          </p:nvGraphicFramePr>
          <p:xfrm>
            <a:off x="8292620" y="1066163"/>
            <a:ext cx="3899379" cy="54591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59200" l="5400" r="52000"/>
                      </a14:imgEffect>
                    </a14:imgLayer>
                  </a14:imgProps>
                </a:ext>
              </a:extLst>
            </a:blip>
            <a:srcRect r="45464" b="39416"/>
            <a:stretch/>
          </p:blipFill>
          <p:spPr>
            <a:xfrm>
              <a:off x="11761768" y="5839572"/>
              <a:ext cx="430232" cy="48064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433" y="6272225"/>
              <a:ext cx="460652" cy="460652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875797" y="1628800"/>
            <a:ext cx="3397358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332181" y="1066164"/>
            <a:ext cx="3960440" cy="5666713"/>
            <a:chOff x="4332181" y="1066164"/>
            <a:chExt cx="3960440" cy="5666713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87231847"/>
                </p:ext>
              </p:extLst>
            </p:nvPr>
          </p:nvGraphicFramePr>
          <p:xfrm>
            <a:off x="4332181" y="1066164"/>
            <a:ext cx="3960440" cy="5459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59200" l="5400" r="52000"/>
                      </a14:imgEffect>
                    </a14:imgLayer>
                  </a14:imgProps>
                </a:ext>
              </a:extLst>
            </a:blip>
            <a:srcRect r="45464" b="39416"/>
            <a:stretch/>
          </p:blipFill>
          <p:spPr>
            <a:xfrm>
              <a:off x="7818963" y="5810917"/>
              <a:ext cx="430232" cy="4779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3680" y="6272225"/>
              <a:ext cx="460652" cy="460652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786874" y="4869160"/>
              <a:ext cx="3397358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Kuilkwaliteit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954489"/>
              </p:ext>
            </p:extLst>
          </p:nvPr>
        </p:nvGraphicFramePr>
        <p:xfrm>
          <a:off x="618891" y="1403648"/>
          <a:ext cx="5693133" cy="5004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5447928" y="6077326"/>
            <a:ext cx="574248" cy="6379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2" y="6139192"/>
            <a:ext cx="576064" cy="5760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12024" y="1403648"/>
            <a:ext cx="5760640" cy="5327578"/>
            <a:chOff x="6312024" y="1403648"/>
            <a:chExt cx="5760640" cy="5327578"/>
          </a:xfrm>
        </p:grpSpPr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92722228"/>
                </p:ext>
              </p:extLst>
            </p:nvPr>
          </p:nvGraphicFramePr>
          <p:xfrm>
            <a:off x="6312024" y="1403648"/>
            <a:ext cx="5760640" cy="50046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59200" l="5400" r="52000"/>
                      </a14:imgEffect>
                    </a14:imgLayer>
                  </a14:imgProps>
                </a:ext>
              </a:extLst>
            </a:blip>
            <a:srcRect r="45464" b="39416"/>
            <a:stretch/>
          </p:blipFill>
          <p:spPr>
            <a:xfrm>
              <a:off x="11210384" y="6093296"/>
              <a:ext cx="574248" cy="63793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46088" y="6155162"/>
              <a:ext cx="576064" cy="57606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041111" y="1356492"/>
            <a:ext cx="2128360" cy="369905"/>
            <a:chOff x="731781" y="478740"/>
            <a:chExt cx="2128360" cy="369905"/>
          </a:xfrm>
        </p:grpSpPr>
        <p:sp>
          <p:nvSpPr>
            <p:cNvPr id="32" name="TextBox 31"/>
            <p:cNvSpPr txBox="1"/>
            <p:nvPr/>
          </p:nvSpPr>
          <p:spPr>
            <a:xfrm>
              <a:off x="1591097" y="479313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OZ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69349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MZB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1781" y="574635"/>
              <a:ext cx="144016" cy="17847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87488" y="574635"/>
              <a:ext cx="144016" cy="17847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63552" y="572006"/>
              <a:ext cx="144016" cy="17847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3077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CON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sp>
        <p:nvSpPr>
          <p:cNvPr id="16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sz="4200" dirty="0" smtClean="0">
                <a:solidFill>
                  <a:schemeClr val="tx2">
                    <a:lumMod val="75000"/>
                  </a:schemeClr>
                </a:solidFill>
              </a:rPr>
              <a:t>Reductie van </a:t>
            </a:r>
            <a:r>
              <a:rPr lang="nl-BE" sz="4200" dirty="0" err="1" smtClean="0">
                <a:solidFill>
                  <a:schemeClr val="tx2">
                    <a:lumMod val="75000"/>
                  </a:schemeClr>
                </a:solidFill>
              </a:rPr>
              <a:t>vicine</a:t>
            </a:r>
            <a:r>
              <a:rPr lang="nl-BE" sz="4200" dirty="0" smtClean="0">
                <a:solidFill>
                  <a:schemeClr val="tx2">
                    <a:lumMod val="75000"/>
                  </a:schemeClr>
                </a:solidFill>
              </a:rPr>
              <a:t> en </a:t>
            </a:r>
            <a:r>
              <a:rPr lang="nl-BE" sz="4200" dirty="0" err="1" smtClean="0">
                <a:solidFill>
                  <a:schemeClr val="tx2">
                    <a:lumMod val="75000"/>
                  </a:schemeClr>
                </a:solidFill>
              </a:rPr>
              <a:t>convicine</a:t>
            </a:r>
            <a:r>
              <a:rPr lang="nl-BE" sz="4200" dirty="0" smtClean="0">
                <a:solidFill>
                  <a:schemeClr val="tx2">
                    <a:lumMod val="75000"/>
                  </a:schemeClr>
                </a:solidFill>
              </a:rPr>
              <a:t> na inkuilen</a:t>
            </a:r>
            <a:endParaRPr lang="nl-BE" sz="4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586121"/>
              </p:ext>
            </p:extLst>
          </p:nvPr>
        </p:nvGraphicFramePr>
        <p:xfrm>
          <a:off x="479375" y="1403648"/>
          <a:ext cx="5819185" cy="512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983432" y="1916832"/>
            <a:ext cx="524312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83432" y="2852936"/>
            <a:ext cx="524312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041111" y="1196752"/>
            <a:ext cx="2128360" cy="369905"/>
            <a:chOff x="731781" y="478740"/>
            <a:chExt cx="2128360" cy="369905"/>
          </a:xfrm>
        </p:grpSpPr>
        <p:sp>
          <p:nvSpPr>
            <p:cNvPr id="39" name="TextBox 38"/>
            <p:cNvSpPr txBox="1"/>
            <p:nvPr/>
          </p:nvSpPr>
          <p:spPr>
            <a:xfrm>
              <a:off x="1591097" y="479313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OZ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69349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MZB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1781" y="574635"/>
              <a:ext cx="144016" cy="17847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87488" y="574635"/>
              <a:ext cx="144016" cy="17847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063552" y="572006"/>
              <a:ext cx="144016" cy="17847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33077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CON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98560" y="1403647"/>
            <a:ext cx="5702095" cy="5409729"/>
            <a:chOff x="6298560" y="1403647"/>
            <a:chExt cx="5702095" cy="5409729"/>
          </a:xfrm>
        </p:grpSpPr>
        <p:grpSp>
          <p:nvGrpSpPr>
            <p:cNvPr id="65" name="Group 64"/>
            <p:cNvGrpSpPr/>
            <p:nvPr/>
          </p:nvGrpSpPr>
          <p:grpSpPr>
            <a:xfrm>
              <a:off x="6298560" y="1403647"/>
              <a:ext cx="5702095" cy="5409729"/>
              <a:chOff x="6298560" y="1403647"/>
              <a:chExt cx="5702095" cy="5409729"/>
            </a:xfrm>
          </p:grpSpPr>
          <p:graphicFrame>
            <p:nvGraphicFramePr>
              <p:cNvPr id="22" name="Chart 2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18278125"/>
                  </p:ext>
                </p:extLst>
              </p:nvPr>
            </p:nvGraphicFramePr>
            <p:xfrm>
              <a:off x="6298560" y="1403647"/>
              <a:ext cx="5702095" cy="512169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00" b="59200" l="5400" r="52000"/>
                        </a14:imgEffect>
                      </a14:imgLayer>
                    </a14:imgProps>
                  </a:ext>
                </a:extLst>
              </a:blip>
              <a:srcRect r="45464" b="39416"/>
              <a:stretch/>
            </p:blipFill>
            <p:spPr>
              <a:xfrm>
                <a:off x="11210384" y="6175446"/>
                <a:ext cx="574248" cy="63793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6088" y="6237312"/>
                <a:ext cx="576064" cy="576064"/>
              </a:xfrm>
              <a:prstGeom prst="rect">
                <a:avLst/>
              </a:prstGeom>
            </p:spPr>
          </p:pic>
        </p:grpSp>
        <p:cxnSp>
          <p:nvCxnSpPr>
            <p:cNvPr id="55" name="Straight Connector 54"/>
            <p:cNvCxnSpPr/>
            <p:nvPr/>
          </p:nvCxnSpPr>
          <p:spPr>
            <a:xfrm>
              <a:off x="6744072" y="4365104"/>
              <a:ext cx="5184576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5521752" y="6175446"/>
            <a:ext cx="574248" cy="6379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56" y="6237312"/>
            <a:ext cx="576064" cy="57606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0426731" y="782985"/>
            <a:ext cx="1706078" cy="665259"/>
            <a:chOff x="10056440" y="404664"/>
            <a:chExt cx="1706078" cy="665259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10056440" y="620688"/>
              <a:ext cx="504056" cy="8384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56440" y="908720"/>
              <a:ext cx="504056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0569073" y="404664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Soja</a:t>
              </a:r>
              <a:endPara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577649" y="700591"/>
              <a:ext cx="11848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Veldboon</a:t>
              </a:r>
              <a:endPara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sp>
        <p:nvSpPr>
          <p:cNvPr id="26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Nutritionele waarde kuil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426971"/>
              </p:ext>
            </p:extLst>
          </p:nvPr>
        </p:nvGraphicFramePr>
        <p:xfrm>
          <a:off x="445558" y="1403648"/>
          <a:ext cx="4025206" cy="512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983432" y="4005064"/>
            <a:ext cx="3384376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3432" y="3645024"/>
            <a:ext cx="3384376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18891" y="1003373"/>
            <a:ext cx="2128360" cy="369905"/>
            <a:chOff x="731781" y="478740"/>
            <a:chExt cx="2128360" cy="369905"/>
          </a:xfrm>
        </p:grpSpPr>
        <p:sp>
          <p:nvSpPr>
            <p:cNvPr id="34" name="TextBox 33"/>
            <p:cNvSpPr txBox="1"/>
            <p:nvPr/>
          </p:nvSpPr>
          <p:spPr>
            <a:xfrm>
              <a:off x="1591097" y="479313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OZ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69349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MZB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1781" y="574635"/>
              <a:ext cx="144016" cy="17847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87488" y="574635"/>
              <a:ext cx="144016" cy="17847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63552" y="572006"/>
              <a:ext cx="144016" cy="17847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3077" y="478740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CON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426731" y="782985"/>
            <a:ext cx="1706078" cy="665259"/>
            <a:chOff x="10056440" y="404664"/>
            <a:chExt cx="1706078" cy="665259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10056440" y="620688"/>
              <a:ext cx="504056" cy="8384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056440" y="908720"/>
              <a:ext cx="504056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0569073" y="404664"/>
              <a:ext cx="6907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Soja</a:t>
              </a:r>
              <a:endPara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577649" y="700591"/>
              <a:ext cx="11848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BE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landersArtSerif-Regular" panose="00000500000000000000" pitchFamily="2" charset="0"/>
                </a:rPr>
                <a:t>Veldboon</a:t>
              </a:r>
              <a:endPara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FlandersArtSerif-Regular" panose="00000500000000000000" pitchFamily="2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3710531" y="6175446"/>
            <a:ext cx="574248" cy="6379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75" y="6237312"/>
            <a:ext cx="576064" cy="57606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70764" y="1403648"/>
            <a:ext cx="3744415" cy="5409728"/>
            <a:chOff x="4470764" y="1403648"/>
            <a:chExt cx="3744415" cy="5409728"/>
          </a:xfrm>
        </p:grpSpPr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68645660"/>
                </p:ext>
              </p:extLst>
            </p:nvPr>
          </p:nvGraphicFramePr>
          <p:xfrm>
            <a:off x="4470764" y="1403648"/>
            <a:ext cx="3744415" cy="51216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51" name="Straight Connector 50"/>
            <p:cNvCxnSpPr/>
            <p:nvPr/>
          </p:nvCxnSpPr>
          <p:spPr>
            <a:xfrm>
              <a:off x="5015880" y="5445224"/>
              <a:ext cx="3096344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015880" y="3356992"/>
              <a:ext cx="3096344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59200" l="5400" r="52000"/>
                      </a14:imgEffect>
                    </a14:imgLayer>
                  </a14:imgProps>
                </a:ext>
              </a:extLst>
            </a:blip>
            <a:srcRect r="45464" b="39416"/>
            <a:stretch/>
          </p:blipFill>
          <p:spPr>
            <a:xfrm>
              <a:off x="7562404" y="6175446"/>
              <a:ext cx="574248" cy="63793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0048" y="6237312"/>
              <a:ext cx="576064" cy="5760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15179" y="1408364"/>
            <a:ext cx="3929493" cy="5405012"/>
            <a:chOff x="8215179" y="1408364"/>
            <a:chExt cx="3929493" cy="5405012"/>
          </a:xfrm>
        </p:grpSpPr>
        <p:graphicFrame>
          <p:nvGraphicFramePr>
            <p:cNvPr id="28" name="Chart 2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06463764"/>
                </p:ext>
              </p:extLst>
            </p:nvPr>
          </p:nvGraphicFramePr>
          <p:xfrm>
            <a:off x="8215179" y="1408364"/>
            <a:ext cx="3929493" cy="51216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64" name="Straight Connector 63"/>
            <p:cNvCxnSpPr/>
            <p:nvPr/>
          </p:nvCxnSpPr>
          <p:spPr>
            <a:xfrm>
              <a:off x="8688288" y="1988840"/>
              <a:ext cx="338437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688288" y="5445224"/>
              <a:ext cx="3384376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59200" l="5400" r="52000"/>
                      </a14:imgEffect>
                    </a14:imgLayer>
                  </a14:imgProps>
                </a:ext>
              </a:extLst>
            </a:blip>
            <a:srcRect r="45464" b="39416"/>
            <a:stretch/>
          </p:blipFill>
          <p:spPr>
            <a:xfrm>
              <a:off x="11400650" y="6175446"/>
              <a:ext cx="574248" cy="63793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8294" y="6237312"/>
              <a:ext cx="576064" cy="576064"/>
            </a:xfrm>
            <a:prstGeom prst="rect">
              <a:avLst/>
            </a:prstGeom>
          </p:spPr>
        </p:pic>
      </p:grpSp>
      <p:sp>
        <p:nvSpPr>
          <p:cNvPr id="33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Nutritionele waarde kuil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Telen =&gt; uitdaging !!!</a:t>
            </a: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waliteit kuilen</a:t>
            </a: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ANF =&gt; sterke reductie</a:t>
            </a: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Nutritionele waarde</a:t>
            </a:r>
          </a:p>
          <a:p>
            <a:endParaRPr lang="nl-B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60296" y="1717948"/>
            <a:ext cx="2391456" cy="2380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2451078"/>
            <a:ext cx="1176908" cy="110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092" y="4869160"/>
            <a:ext cx="1176908" cy="110588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Besluit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8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5746" y="1747803"/>
            <a:ext cx="10972800" cy="1143000"/>
          </a:xfrm>
        </p:spPr>
        <p:txBody>
          <a:bodyPr/>
          <a:lstStyle/>
          <a:p>
            <a:r>
              <a:rPr lang="nl-BE" dirty="0" smtClean="0"/>
              <a:t>Bedankt voor uw aandacht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0"/>
          <a:stretch/>
        </p:blipFill>
        <p:spPr>
          <a:xfrm>
            <a:off x="4950768" y="3068960"/>
            <a:ext cx="2750096" cy="2628536"/>
          </a:xfrm>
          <a:prstGeom prst="round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77" y="6067909"/>
            <a:ext cx="1364872" cy="4470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87799"/>
          <a:stretch/>
        </p:blipFill>
        <p:spPr>
          <a:xfrm>
            <a:off x="911424" y="6177981"/>
            <a:ext cx="1800000" cy="267325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87799"/>
          <a:stretch/>
        </p:blipFill>
        <p:spPr>
          <a:xfrm>
            <a:off x="9759203" y="6158231"/>
            <a:ext cx="1800000" cy="266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5900" r="12874" b="62600"/>
          <a:stretch/>
        </p:blipFill>
        <p:spPr>
          <a:xfrm>
            <a:off x="9670078" y="427577"/>
            <a:ext cx="1352400" cy="828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46" y="260648"/>
            <a:ext cx="972000" cy="9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760" y="2894820"/>
            <a:ext cx="1887276" cy="1639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t="24801" b="19760"/>
          <a:stretch/>
        </p:blipFill>
        <p:spPr>
          <a:xfrm>
            <a:off x="1415091" y="4539294"/>
            <a:ext cx="2100950" cy="1164751"/>
          </a:xfrm>
          <a:prstGeom prst="rect">
            <a:avLst/>
          </a:prstGeom>
        </p:spPr>
      </p:pic>
      <p:pic>
        <p:nvPicPr>
          <p:cNvPr id="14" name="Afbeelding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52" y="3645024"/>
            <a:ext cx="2234924" cy="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Autofit/>
          </a:bodyPr>
          <a:lstStyle/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Biologische landbouw – sluiten van kringlopen op regionaal niveau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Minstens 20% van de grondstoffen regionaal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EU Regelgeving No. 836/2014: 100% biologische grondstoffen</a:t>
            </a:r>
          </a:p>
          <a:p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</a:rPr>
              <a:t>Regionale eiwitbronnen:</a:t>
            </a:r>
          </a:p>
          <a:p>
            <a:pPr lvl="1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eulvruchten, luzerne 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 ANF</a:t>
            </a:r>
            <a:endParaRPr lang="nl-BE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nl-BE" sz="2800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EU Regelgeving No. 889/2008 en 834/2007: beperkte keuze in techniek om ANF te reduceren</a:t>
            </a:r>
            <a:endParaRPr lang="nl-BE" sz="2800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8328" y="3212976"/>
            <a:ext cx="2876550" cy="159067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Situering project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/>
          <a:stretch/>
        </p:blipFill>
        <p:spPr>
          <a:xfrm rot="5400000">
            <a:off x="890159" y="1208103"/>
            <a:ext cx="3220443" cy="2182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 rot="5400000">
            <a:off x="4173769" y="1216379"/>
            <a:ext cx="3220443" cy="2139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0"/>
          <a:stretch/>
        </p:blipFill>
        <p:spPr>
          <a:xfrm rot="5400000">
            <a:off x="7307128" y="2073856"/>
            <a:ext cx="5384165" cy="3485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6558"/>
          <a:stretch/>
        </p:blipFill>
        <p:spPr>
          <a:xfrm rot="10800000">
            <a:off x="2029868" y="3961518"/>
            <a:ext cx="4320480" cy="28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784963"/>
              </p:ext>
            </p:extLst>
          </p:nvPr>
        </p:nvGraphicFramePr>
        <p:xfrm>
          <a:off x="767408" y="994072"/>
          <a:ext cx="10585175" cy="581930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942239923"/>
                    </a:ext>
                  </a:extLst>
                </a:gridCol>
                <a:gridCol w="2287313">
                  <a:extLst>
                    <a:ext uri="{9D8B030D-6E8A-4147-A177-3AD203B41FA5}">
                      <a16:colId xmlns:a16="http://schemas.microsoft.com/office/drawing/2014/main" val="3406027442"/>
                    </a:ext>
                  </a:extLst>
                </a:gridCol>
                <a:gridCol w="2045874">
                  <a:extLst>
                    <a:ext uri="{9D8B030D-6E8A-4147-A177-3AD203B41FA5}">
                      <a16:colId xmlns:a16="http://schemas.microsoft.com/office/drawing/2014/main" val="3442253664"/>
                    </a:ext>
                  </a:extLst>
                </a:gridCol>
                <a:gridCol w="2045874">
                  <a:extLst>
                    <a:ext uri="{9D8B030D-6E8A-4147-A177-3AD203B41FA5}">
                      <a16:colId xmlns:a16="http://schemas.microsoft.com/office/drawing/2014/main" val="3240310858"/>
                    </a:ext>
                  </a:extLst>
                </a:gridCol>
                <a:gridCol w="2045874">
                  <a:extLst>
                    <a:ext uri="{9D8B030D-6E8A-4147-A177-3AD203B41FA5}">
                      <a16:colId xmlns:a16="http://schemas.microsoft.com/office/drawing/2014/main" val="578922764"/>
                    </a:ext>
                  </a:extLst>
                </a:gridCol>
              </a:tblGrid>
              <a:tr h="361570">
                <a:tc>
                  <a:txBody>
                    <a:bodyPr/>
                    <a:lstStyle/>
                    <a:p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Sojabonen (getoast)°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Veldbonen (wit)</a:t>
                      </a:r>
                      <a:r>
                        <a:rPr lang="nl-BE" sz="1800" baseline="30000" noProof="0" dirty="0" smtClean="0">
                          <a:latin typeface="FlandersArtSans-Regular" panose="00000500000000000000" pitchFamily="2" charset="0"/>
                        </a:rPr>
                        <a:t>†</a:t>
                      </a:r>
                      <a:endParaRPr lang="nl-BE" sz="1800" baseline="300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Erwten° 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Lupinen°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73929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DS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897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860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866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878 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77415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Reiwit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363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267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203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362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769771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Rvet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197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10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10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46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539408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RC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58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74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54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138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07735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ZETam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6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371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416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21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79861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NSP (g/kg)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214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150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166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365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837336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OElh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(kcal/kg)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3550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2880</a:t>
                      </a:r>
                      <a:r>
                        <a:rPr lang="nl-BE" sz="1800" baseline="30000" noProof="0" dirty="0" smtClean="0">
                          <a:latin typeface="FlandersArtSerif-Regular" panose="00000500000000000000" pitchFamily="2" charset="0"/>
                        </a:rPr>
                        <a:t>*</a:t>
                      </a:r>
                      <a:endParaRPr lang="nl-BE" sz="1800" baseline="300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2705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1982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348911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Lys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(g/g 16N)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6,2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6,4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7,1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4,8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7091926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Meth</a:t>
                      </a: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 (g/g 16N)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1,4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0,7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1,0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0,7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06920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M+C (g/g 16N)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2,9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2,5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2,2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358346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Ca (g/kg)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2,2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1,3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0,9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2,3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0306219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P (g/kg)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5,0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4,8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3,7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solidFill>
                            <a:srgbClr val="FF0000"/>
                          </a:solidFill>
                          <a:latin typeface="FlandersArtSerif-Regular" panose="00000500000000000000" pitchFamily="2" charset="0"/>
                        </a:rPr>
                        <a:t>3,5</a:t>
                      </a:r>
                      <a:endParaRPr lang="nl-BE" sz="1800" noProof="0" dirty="0">
                        <a:solidFill>
                          <a:srgbClr val="FF0000"/>
                        </a:solidFill>
                        <a:latin typeface="FlandersArtSerif-Regular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410115"/>
                  </a:ext>
                </a:extLst>
              </a:tr>
              <a:tr h="361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IP/P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70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60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55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50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522053"/>
                  </a:ext>
                </a:extLst>
              </a:tr>
              <a:tr h="698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ANF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Antitrypsine</a:t>
                      </a:r>
                    </a:p>
                    <a:p>
                      <a:pPr algn="ctr"/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Mycotoxine</a:t>
                      </a:r>
                      <a:endParaRPr lang="nl-BE" sz="1800" noProof="0" dirty="0" smtClean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(Co)</a:t>
                      </a:r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Vicine</a:t>
                      </a:r>
                      <a:endParaRPr lang="nl-BE" sz="1800" noProof="0" dirty="0" smtClean="0">
                        <a:latin typeface="FlandersArtSerif-Regular" panose="00000500000000000000" pitchFamily="2" charset="0"/>
                      </a:endParaRPr>
                    </a:p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Tannine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Lecithine</a:t>
                      </a:r>
                    </a:p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Tannine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noProof="0" dirty="0" smtClean="0">
                          <a:latin typeface="FlandersArtSerif-Regular" panose="00000500000000000000" pitchFamily="2" charset="0"/>
                        </a:rPr>
                        <a:t>Alkaloïden</a:t>
                      </a:r>
                    </a:p>
                    <a:p>
                      <a:pPr algn="ctr"/>
                      <a:r>
                        <a:rPr lang="nl-BE" sz="1800" noProof="0" dirty="0" err="1" smtClean="0">
                          <a:latin typeface="FlandersArtSerif-Regular" panose="00000500000000000000" pitchFamily="2" charset="0"/>
                        </a:rPr>
                        <a:t>Mycotoxine</a:t>
                      </a:r>
                      <a:endParaRPr lang="nl-BE" sz="1800" noProof="0" dirty="0">
                        <a:latin typeface="FlandersArtSerif-Regular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778738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96400" y="470852"/>
            <a:ext cx="24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FlandersArtSans-Regular" panose="00000500000000000000" pitchFamily="2" charset="0"/>
              </a:rPr>
              <a:t>° CVB table 2018</a:t>
            </a:r>
          </a:p>
          <a:p>
            <a:r>
              <a:rPr lang="en-US" sz="1400" dirty="0" smtClean="0">
                <a:latin typeface="FlandersArtSans-Regular" panose="00000500000000000000" pitchFamily="2" charset="0"/>
              </a:rPr>
              <a:t>† INRA-CIRAD-AFZ Feed </a:t>
            </a:r>
            <a:r>
              <a:rPr lang="en-US" sz="1400" dirty="0" err="1" smtClean="0">
                <a:latin typeface="FlandersArtSans-Regular" panose="00000500000000000000" pitchFamily="2" charset="0"/>
              </a:rPr>
              <a:t>tabels</a:t>
            </a:r>
            <a:endParaRPr lang="en-US" sz="1400" dirty="0">
              <a:latin typeface="FlandersArtSans-Regular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376" y="67987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FlandersArtSans-Regular" panose="00000500000000000000" pitchFamily="2" charset="0"/>
              </a:rPr>
              <a:t>* OE cockerels</a:t>
            </a:r>
            <a:endParaRPr lang="en-US" sz="1400" dirty="0">
              <a:latin typeface="FlandersArtSans-Regular" panose="00000500000000000000" pitchFamily="2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Waarom peulvruchten?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Winterteelt</a:t>
            </a:r>
            <a:endParaRPr lang="nl-BE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Groei, droogte, opbrengst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Tannine,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vicine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&amp;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convicine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 hoog</a:t>
            </a:r>
          </a:p>
          <a:p>
            <a:pPr lvl="1"/>
            <a:endParaRPr lang="nl-BE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Zomerteelt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Opbrengst, ziektes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Tannine,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vicine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&amp;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convicine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: hoog en laag</a:t>
            </a:r>
          </a:p>
          <a:p>
            <a:pPr lvl="1"/>
            <a:endParaRPr lang="nl-BE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endParaRPr lang="nl-B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71"/>
          <a:stretch/>
        </p:blipFill>
        <p:spPr>
          <a:xfrm>
            <a:off x="8112224" y="1268760"/>
            <a:ext cx="3384376" cy="2267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791" t="10338" b="12528"/>
          <a:stretch/>
        </p:blipFill>
        <p:spPr>
          <a:xfrm>
            <a:off x="8135008" y="3861048"/>
            <a:ext cx="1561392" cy="2423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425" y="3861047"/>
            <a:ext cx="1584175" cy="2418597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Rassen veldbonen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152" b="65534"/>
          <a:stretch/>
        </p:blipFill>
        <p:spPr>
          <a:xfrm>
            <a:off x="9336360" y="2204864"/>
            <a:ext cx="2517336" cy="1917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525963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Techniek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ANF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reduceren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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praktisch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haalbaar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betaalbaar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Kuil</a:t>
            </a:r>
            <a:endParaRPr lang="en-US" dirty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pH  DS /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substraat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/ O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Zuren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melkzuur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azijnzuur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propionzuur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&amp;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boterzuur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Ammoniak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Waarom inkuilen?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Monocultuur vs. mengteelt: 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Ziektes, productiviteit, grond, onkruid</a:t>
            </a: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Inkuilen: 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Substraat, pH, kwaliteit</a:t>
            </a:r>
          </a:p>
          <a:p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Nadelen: Afrijpen, teelt combinatie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5" t="58288" r="58527" b="2255"/>
          <a:stretch/>
        </p:blipFill>
        <p:spPr>
          <a:xfrm>
            <a:off x="7824192" y="1916832"/>
            <a:ext cx="3637844" cy="284206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Waarom mengteelt?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Maximaliseren van regionale eiwitbronnen</a:t>
            </a: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Duurzame dierlijke productie</a:t>
            </a:r>
          </a:p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Biologische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</a:rPr>
              <a:t>leghennenhouderij</a:t>
            </a:r>
            <a:endParaRPr lang="nl-BE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40" y="3573016"/>
            <a:ext cx="5540120" cy="2374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876" y="4382906"/>
            <a:ext cx="246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  <a:latin typeface="FlandersArtSerif-Regular" panose="00000500000000000000" pitchFamily="2" charset="0"/>
              </a:rPr>
              <a:t>Akkerbouwers</a:t>
            </a:r>
            <a:endParaRPr lang="nl-BE" sz="2800" dirty="0">
              <a:solidFill>
                <a:schemeClr val="accent1">
                  <a:lumMod val="50000"/>
                </a:schemeClr>
              </a:solidFill>
              <a:latin typeface="FlandersArtSerif-Regular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7949" y="4293096"/>
            <a:ext cx="3004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accent1">
                    <a:lumMod val="50000"/>
                  </a:schemeClr>
                </a:solidFill>
                <a:latin typeface="FlandersArtSerif-Regular" panose="00000500000000000000" pitchFamily="2" charset="0"/>
              </a:rPr>
              <a:t>Pluimveehouders</a:t>
            </a:r>
            <a:endParaRPr lang="nl-BE" sz="2800" dirty="0">
              <a:solidFill>
                <a:schemeClr val="accent1">
                  <a:lumMod val="50000"/>
                </a:schemeClr>
              </a:solidFill>
              <a:latin typeface="FlandersArtSerif-Regular" panose="00000500000000000000" pitchFamily="2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Doel van het project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Maximaliseren van regionale eiwitbronnen</a:t>
            </a:r>
          </a:p>
          <a:p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Duurzame dierlijke productie</a:t>
            </a:r>
          </a:p>
          <a:p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Biologische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leghennenhouderij</a:t>
            </a: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BE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Specifiek: 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Reduceren van ANF van veldbonen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Kuilkwaliteit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Prestaties, verteerbaarheid,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</a:rPr>
              <a:t>eikwaliteit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, N-excreties</a:t>
            </a:r>
          </a:p>
          <a:p>
            <a:pPr lvl="1"/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Inmengingspercentage van de kuil</a:t>
            </a:r>
          </a:p>
          <a:p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844824"/>
            <a:ext cx="4680520" cy="345333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Doel van het project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ogelschade 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op 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proefperceel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</a:rPr>
              <a:t>Inagro</a:t>
            </a: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  <a:p>
            <a:pPr marL="257175" indent="-257175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ankoop </a:t>
            </a:r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bij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</a:rPr>
              <a:t>bioboer</a:t>
            </a: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  <a:p>
            <a:pPr marL="271463" lvl="1" indent="-257175">
              <a:buFont typeface="Arial" panose="020B0604020202020204" pitchFamily="34" charset="0"/>
              <a:buChar char="•"/>
            </a:pPr>
            <a:r>
              <a:rPr lang="nl-BE" sz="3200" dirty="0" err="1" smtClean="0">
                <a:solidFill>
                  <a:schemeClr val="accent1">
                    <a:lumMod val="50000"/>
                  </a:schemeClr>
                </a:solidFill>
              </a:rPr>
              <a:t>Triticale</a:t>
            </a:r>
            <a:r>
              <a:rPr lang="nl-BE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BE" sz="3200" dirty="0" smtClean="0">
                <a:solidFill>
                  <a:schemeClr val="accent1">
                    <a:lumMod val="50000"/>
                  </a:schemeClr>
                </a:solidFill>
              </a:rPr>
              <a:t>- Veldboon (Axel)</a:t>
            </a:r>
            <a:endParaRPr lang="nl-BE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https://lh3.googleusercontent.com/r20yseUU9KjOe8A4Z1uOqwqzGBJZ8h9RnOLHUvjCw3x6paLh8vpwM-XqrpzrS3AndePWKd6GSv9MDMAvZaalDqVaXo-zjrdtq7sULvOVuYa1OFcKArzjl03uK-EjV5ThgRd5cUqWRyFfbdFvlj-FpJawrVHkLd2n4BuyEYctVCMTeLYLHOakuwl8CoNKd3lzMLbyMzMt16_3LaosODRSd9wajeqLA8ds4GpZ4TqBr8jMint1dwyFqyoKWYlgv1A8yBTpScPS2P6gK2hqnOs7aj8VRgzuzZWuPj-xdnhmvxRjukrHJ4kmUSIs-vnZwDqcFlo50r_jGrVWgb9dTwPZSkXOc7gRjNFYQBpylt6p6oifUBpRQtZAx3a4VTj6KjO3896lv-5mXRdox9pPk2ykP4QwbJU_ORCTmVa_UlbZFu6B86IJrFTCPf3FYz9e66snuYCHq7_Ho-9hI8Sj_xSlSd_tPi_T7oF8fJd-bkuUn3VLS2qakOhceMaHbRKiL_mDRG5nowXHXkFrY45n_7xmyWdw3NmKbOaf1BoR7b_tCmWO8NvXptfIS08nsr9p9PTijdKvL9VGf588WYtz0HXU2uXI3Cr7lTwAV6v8-Ntutg8GRWQMddX3RIhUuYkVZDEI9ZPlGlTIwg-gNP0WGJinZljc=w670-h893-no">
            <a:extLst>
              <a:ext uri="{FF2B5EF4-FFF2-40B4-BE49-F238E27FC236}">
                <a16:creationId xmlns:a16="http://schemas.microsoft.com/office/drawing/2014/main" id="{CB7214A3-AD40-4F7D-B1A8-44233AA11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" t="21544" r="-2326" b="23761"/>
          <a:stretch/>
        </p:blipFill>
        <p:spPr bwMode="auto">
          <a:xfrm>
            <a:off x="6816080" y="3429802"/>
            <a:ext cx="4104456" cy="28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3.googleusercontent.com/46cYqMrWYcpWH9kGsDrlI0jf6tg6fT4VJWVvM-ZB2nZQYCQvgxTZ7m0rTq-62wWXDSjWQm2p7sb2mn80UGRwNaS6t04xjxNL7FxtbXSqGx44neN_Izek8gITgjlGHv0wtxOMcD_ZKb2UXbj-pV3tDgUbj9V0p2MzsaRZF7nRCov2M66JfiWccpBEDUOGXslL7RuK2M8XB5h5AMxjgrjXWXYZ_7Ask6jCthiNb0H9gVUhKDi8MlioVqibXJ8bjyxIltQTfrpXVEmV2SyQfYsBeE2PCggh34z9zU8ZQNyrfctRu1r6pSiEQ7zIRiO84TEQNetWyUslxcyempAfq5Gnaxkq0XT25ICIGBTHHTmr2J1_PPuK02lOAsBzxNgG0fFS9ozEmG-a0Pt05bdpQvqZh0JNTaKpuSjE_PWzKYoEry6dDIWPK87dW6XkEpHq6nas_JaMUiYuTJ8PlsDcWfZLpMOanzPRFRCfGXtXP0sIFVcmml4X2NEOTLMJoJsfqWNjwY3w0Kzz_6DqAwGhUfbeQkN_UHDmQ58s-tWjbMKHEdGpR_LjMZaHKvDxCB-c5XH68odJXpVoDv_qazh6g4hvpAI4vAXvs-sbtLjenOeyFDZEx_VmbgxtmrnbAgDkNYAiEacJbUR1M6BTT3jmAW10luDt=w1190-h893-no">
            <a:extLst>
              <a:ext uri="{FF2B5EF4-FFF2-40B4-BE49-F238E27FC236}">
                <a16:creationId xmlns:a16="http://schemas.microsoft.com/office/drawing/2014/main" id="{352CD9EC-DEDF-4DBC-BFB1-2709C65D4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 r="29668" b="20144"/>
          <a:stretch/>
        </p:blipFill>
        <p:spPr bwMode="auto">
          <a:xfrm>
            <a:off x="1631503" y="3429802"/>
            <a:ext cx="3980073" cy="28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59200" l="5400" r="52000"/>
                    </a14:imgEffect>
                  </a14:imgLayer>
                </a14:imgProps>
              </a:ext>
            </a:extLst>
          </a:blip>
          <a:srcRect r="45464" b="39416"/>
          <a:stretch/>
        </p:blipFill>
        <p:spPr>
          <a:xfrm>
            <a:off x="11078344" y="0"/>
            <a:ext cx="1008112" cy="1119909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-27195"/>
            <a:ext cx="11391056" cy="11430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5465B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chemeClr val="tx2">
                    <a:lumMod val="75000"/>
                  </a:schemeClr>
                </a:solidFill>
              </a:rPr>
              <a:t>Teelten van veldbonen - Winterteelt</a:t>
            </a: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17367</TotalTime>
  <Words>585</Words>
  <Application>Microsoft Office PowerPoint</Application>
  <PresentationFormat>Breedbeeld</PresentationFormat>
  <Paragraphs>229</Paragraphs>
  <Slides>20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9" baseType="lpstr">
      <vt:lpstr>Calibri</vt:lpstr>
      <vt:lpstr>Wingdings</vt:lpstr>
      <vt:lpstr>FlandersArtSans-Regular</vt:lpstr>
      <vt:lpstr>Arial</vt:lpstr>
      <vt:lpstr>Tahoma</vt:lpstr>
      <vt:lpstr>FlandersArtSerif-Regular</vt:lpstr>
      <vt:lpstr>FlandersArtSans-Bold</vt:lpstr>
      <vt:lpstr>FlandersArtSans-Medium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Nancy De Vooght</dc:creator>
  <cp:lastModifiedBy>Karolien Langendries</cp:lastModifiedBy>
  <cp:revision>734</cp:revision>
  <cp:lastPrinted>2017-03-09T10:44:31Z</cp:lastPrinted>
  <dcterms:created xsi:type="dcterms:W3CDTF">2014-12-09T08:41:41Z</dcterms:created>
  <dcterms:modified xsi:type="dcterms:W3CDTF">2019-04-01T09:46:17Z</dcterms:modified>
</cp:coreProperties>
</file>